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unday" charset="1" panose="00000500000000000000"/>
      <p:regular r:id="rId10"/>
    </p:embeddedFont>
    <p:embeddedFont>
      <p:font typeface="Puimek Font TH" charset="1" panose="02000503000000000000"/>
      <p:regular r:id="rId11"/>
    </p:embeddedFont>
    <p:embeddedFont>
      <p:font typeface="Puimek Font TH Italics" charset="1" panose="02000503000000000000"/>
      <p:regular r:id="rId12"/>
    </p:embeddedFont>
    <p:embeddedFont>
      <p:font typeface="Lookpeach Font TH" charset="1" panose="02000503000000000000"/>
      <p:regular r:id="rId13"/>
    </p:embeddedFont>
    <p:embeddedFont>
      <p:font typeface="Lookpeach Font TH Bold" charset="1" panose="02000503000000000000"/>
      <p:regular r:id="rId14"/>
    </p:embeddedFont>
    <p:embeddedFont>
      <p:font typeface="Lookpeach Font TH Italics" charset="1" panose="02000503000000000000"/>
      <p:regular r:id="rId15"/>
    </p:embeddedFont>
    <p:embeddedFont>
      <p:font typeface="Lookpeach Font TH Bold Italics" charset="1" panose="02000503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slides/slide41.xml" Type="http://schemas.openxmlformats.org/officeDocument/2006/relationships/slide"/><Relationship Id="rId64" Target="slides/slide42.xml" Type="http://schemas.openxmlformats.org/officeDocument/2006/relationships/slide"/><Relationship Id="rId65" Target="slides/slide4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18.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VAF0i8-RLnY.mp4" Type="http://schemas.openxmlformats.org/officeDocument/2006/relationships/video"/><Relationship Id="rId4" Target="../media/VAF0i8-RLnY.mp4" Type="http://schemas.microsoft.com/office/2007/relationships/media"/><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9.png" Type="http://schemas.openxmlformats.org/officeDocument/2006/relationships/image"/><Relationship Id="rId7" Target="../media/image18.png" Type="http://schemas.openxmlformats.org/officeDocument/2006/relationships/image"/><Relationship Id="rId8" Target="https://github.com/SGx3377/DM-Project.git" TargetMode="External" Type="http://schemas.openxmlformats.org/officeDocument/2006/relationships/hyperlink"/><Relationship Id="rId9" Target="https://github.com/SGx3377/DM-Project.git" TargetMode="External" Type="http://schemas.openxmlformats.org/officeDocument/2006/relationships/hyperlink"/></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https://www.youtube.com/watch?v=uCsD3ZGzMgE" TargetMode="External" Type="http://schemas.openxmlformats.org/officeDocument/2006/relationships/hyperlink"/></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sp>
        <p:nvSpPr>
          <p:cNvPr name="Freeform 2" id="2"/>
          <p:cNvSpPr/>
          <p:nvPr/>
        </p:nvSpPr>
        <p:spPr>
          <a:xfrm flipH="false" flipV="false" rot="0">
            <a:off x="12320895" y="1781687"/>
            <a:ext cx="3929377" cy="2791495"/>
          </a:xfrm>
          <a:custGeom>
            <a:avLst/>
            <a:gdLst/>
            <a:ahLst/>
            <a:cxnLst/>
            <a:rect r="r" b="b" t="t" l="l"/>
            <a:pathLst>
              <a:path h="2791495" w="3929377">
                <a:moveTo>
                  <a:pt x="0" y="0"/>
                </a:moveTo>
                <a:lnTo>
                  <a:pt x="3929377" y="0"/>
                </a:lnTo>
                <a:lnTo>
                  <a:pt x="3929377" y="2791495"/>
                </a:lnTo>
                <a:lnTo>
                  <a:pt x="0" y="279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917581">
            <a:off x="1614731" y="5233276"/>
            <a:ext cx="3929377" cy="2791495"/>
          </a:xfrm>
          <a:custGeom>
            <a:avLst/>
            <a:gdLst/>
            <a:ahLst/>
            <a:cxnLst/>
            <a:rect r="r" b="b" t="t" l="l"/>
            <a:pathLst>
              <a:path h="2791495" w="3929377">
                <a:moveTo>
                  <a:pt x="0" y="0"/>
                </a:moveTo>
                <a:lnTo>
                  <a:pt x="3929377" y="0"/>
                </a:lnTo>
                <a:lnTo>
                  <a:pt x="3929377" y="2791495"/>
                </a:lnTo>
                <a:lnTo>
                  <a:pt x="0" y="279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56031" y="1228041"/>
            <a:ext cx="8375938" cy="6690281"/>
          </a:xfrm>
          <a:custGeom>
            <a:avLst/>
            <a:gdLst/>
            <a:ahLst/>
            <a:cxnLst/>
            <a:rect r="r" b="b" t="t" l="l"/>
            <a:pathLst>
              <a:path h="6690281" w="8375938">
                <a:moveTo>
                  <a:pt x="0" y="0"/>
                </a:moveTo>
                <a:lnTo>
                  <a:pt x="8375938" y="0"/>
                </a:lnTo>
                <a:lnTo>
                  <a:pt x="8375938" y="6690281"/>
                </a:lnTo>
                <a:lnTo>
                  <a:pt x="0" y="6690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92599">
            <a:off x="4280115" y="945377"/>
            <a:ext cx="1351832" cy="1064004"/>
          </a:xfrm>
          <a:custGeom>
            <a:avLst/>
            <a:gdLst/>
            <a:ahLst/>
            <a:cxnLst/>
            <a:rect r="r" b="b" t="t" l="l"/>
            <a:pathLst>
              <a:path h="1064004" w="1351832">
                <a:moveTo>
                  <a:pt x="0" y="0"/>
                </a:moveTo>
                <a:lnTo>
                  <a:pt x="1351832" y="0"/>
                </a:lnTo>
                <a:lnTo>
                  <a:pt x="1351832" y="1064004"/>
                </a:lnTo>
                <a:lnTo>
                  <a:pt x="0" y="10640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483486">
            <a:off x="13010464" y="6859153"/>
            <a:ext cx="1150551" cy="905580"/>
          </a:xfrm>
          <a:custGeom>
            <a:avLst/>
            <a:gdLst/>
            <a:ahLst/>
            <a:cxnLst/>
            <a:rect r="r" b="b" t="t" l="l"/>
            <a:pathLst>
              <a:path h="905580" w="1150551">
                <a:moveTo>
                  <a:pt x="0" y="0"/>
                </a:moveTo>
                <a:lnTo>
                  <a:pt x="1150551" y="0"/>
                </a:lnTo>
                <a:lnTo>
                  <a:pt x="1150551" y="905580"/>
                </a:lnTo>
                <a:lnTo>
                  <a:pt x="0" y="905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956031" y="8358018"/>
            <a:ext cx="8375938" cy="1693434"/>
            <a:chOff x="0" y="0"/>
            <a:chExt cx="2206008" cy="446007"/>
          </a:xfrm>
        </p:grpSpPr>
        <p:sp>
          <p:nvSpPr>
            <p:cNvPr name="Freeform 8" id="8"/>
            <p:cNvSpPr/>
            <p:nvPr/>
          </p:nvSpPr>
          <p:spPr>
            <a:xfrm flipH="false" flipV="false" rot="0">
              <a:off x="0" y="0"/>
              <a:ext cx="2206008" cy="446007"/>
            </a:xfrm>
            <a:custGeom>
              <a:avLst/>
              <a:gdLst/>
              <a:ahLst/>
              <a:cxnLst/>
              <a:rect r="r" b="b" t="t" l="l"/>
              <a:pathLst>
                <a:path h="446007" w="2206008">
                  <a:moveTo>
                    <a:pt x="47140" y="0"/>
                  </a:moveTo>
                  <a:lnTo>
                    <a:pt x="2158869" y="0"/>
                  </a:lnTo>
                  <a:cubicBezTo>
                    <a:pt x="2171371" y="0"/>
                    <a:pt x="2183361" y="4966"/>
                    <a:pt x="2192201" y="13807"/>
                  </a:cubicBezTo>
                  <a:cubicBezTo>
                    <a:pt x="2201042" y="22647"/>
                    <a:pt x="2206008" y="34637"/>
                    <a:pt x="2206008" y="47140"/>
                  </a:cubicBezTo>
                  <a:lnTo>
                    <a:pt x="2206008" y="398868"/>
                  </a:lnTo>
                  <a:cubicBezTo>
                    <a:pt x="2206008" y="411370"/>
                    <a:pt x="2201042" y="423360"/>
                    <a:pt x="2192201" y="432200"/>
                  </a:cubicBezTo>
                  <a:cubicBezTo>
                    <a:pt x="2183361" y="441041"/>
                    <a:pt x="2171371" y="446007"/>
                    <a:pt x="2158869" y="446007"/>
                  </a:cubicBezTo>
                  <a:lnTo>
                    <a:pt x="47140" y="446007"/>
                  </a:lnTo>
                  <a:cubicBezTo>
                    <a:pt x="34637" y="446007"/>
                    <a:pt x="22647" y="441041"/>
                    <a:pt x="13807" y="432200"/>
                  </a:cubicBezTo>
                  <a:cubicBezTo>
                    <a:pt x="4966" y="423360"/>
                    <a:pt x="0" y="411370"/>
                    <a:pt x="0" y="398868"/>
                  </a:cubicBezTo>
                  <a:lnTo>
                    <a:pt x="0" y="47140"/>
                  </a:lnTo>
                  <a:cubicBezTo>
                    <a:pt x="0" y="34637"/>
                    <a:pt x="4966" y="22647"/>
                    <a:pt x="13807" y="13807"/>
                  </a:cubicBezTo>
                  <a:cubicBezTo>
                    <a:pt x="22647" y="4966"/>
                    <a:pt x="34637" y="0"/>
                    <a:pt x="47140" y="0"/>
                  </a:cubicBezTo>
                  <a:close/>
                </a:path>
              </a:pathLst>
            </a:custGeom>
            <a:solidFill>
              <a:srgbClr val="FFFFFF"/>
            </a:solidFill>
            <a:ln w="28575" cap="rnd">
              <a:solidFill>
                <a:srgbClr val="231815"/>
              </a:solidFill>
              <a:prstDash val="lgDash"/>
              <a:round/>
            </a:ln>
          </p:spPr>
        </p:sp>
        <p:sp>
          <p:nvSpPr>
            <p:cNvPr name="TextBox 9" id="9"/>
            <p:cNvSpPr txBox="true"/>
            <p:nvPr/>
          </p:nvSpPr>
          <p:spPr>
            <a:xfrm>
              <a:off x="0" y="-38100"/>
              <a:ext cx="2206008" cy="48410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155436">
            <a:off x="16977624" y="8779650"/>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600458" y="1924562"/>
            <a:ext cx="8731511" cy="2797304"/>
          </a:xfrm>
          <a:prstGeom prst="rect">
            <a:avLst/>
          </a:prstGeom>
        </p:spPr>
        <p:txBody>
          <a:bodyPr anchor="t" rtlCol="false" tIns="0" lIns="0" bIns="0" rIns="0">
            <a:spAutoFit/>
          </a:bodyPr>
          <a:lstStyle/>
          <a:p>
            <a:pPr algn="ctr">
              <a:lnSpc>
                <a:spcPts val="10802"/>
              </a:lnSpc>
            </a:pPr>
            <a:r>
              <a:rPr lang="en-US" sz="10386">
                <a:solidFill>
                  <a:srgbClr val="000000"/>
                </a:solidFill>
                <a:latin typeface="Puimek Font TH"/>
              </a:rPr>
              <a:t>JOSEPHUS</a:t>
            </a:r>
          </a:p>
          <a:p>
            <a:pPr algn="ctr">
              <a:lnSpc>
                <a:spcPts val="10802"/>
              </a:lnSpc>
            </a:pPr>
            <a:r>
              <a:rPr lang="en-US" sz="10386">
                <a:solidFill>
                  <a:srgbClr val="000000"/>
                </a:solidFill>
                <a:latin typeface="Puimek Font TH"/>
              </a:rPr>
              <a:t>PROBLEM</a:t>
            </a:r>
          </a:p>
        </p:txBody>
      </p:sp>
      <p:sp>
        <p:nvSpPr>
          <p:cNvPr name="TextBox 15" id="15"/>
          <p:cNvSpPr txBox="true"/>
          <p:nvPr/>
        </p:nvSpPr>
        <p:spPr>
          <a:xfrm rot="0">
            <a:off x="4858090" y="8652641"/>
            <a:ext cx="8571820" cy="1144642"/>
          </a:xfrm>
          <a:prstGeom prst="rect">
            <a:avLst/>
          </a:prstGeom>
        </p:spPr>
        <p:txBody>
          <a:bodyPr anchor="t" rtlCol="false" tIns="0" lIns="0" bIns="0" rIns="0">
            <a:spAutoFit/>
          </a:bodyPr>
          <a:lstStyle/>
          <a:p>
            <a:pPr algn="ctr">
              <a:lnSpc>
                <a:spcPts val="4634"/>
              </a:lnSpc>
            </a:pPr>
            <a:r>
              <a:rPr lang="en-US" sz="3310">
                <a:solidFill>
                  <a:srgbClr val="000000"/>
                </a:solidFill>
                <a:latin typeface="Lookpeach Font TH Bold"/>
              </a:rPr>
              <a:t>Presentation by :- Ayush Vikram Singh, Shobhit Raj and Souparno Ghose</a:t>
            </a:r>
          </a:p>
        </p:txBody>
      </p:sp>
      <p:sp>
        <p:nvSpPr>
          <p:cNvPr name="TextBox 16" id="16"/>
          <p:cNvSpPr txBox="true"/>
          <p:nvPr/>
        </p:nvSpPr>
        <p:spPr>
          <a:xfrm rot="0">
            <a:off x="6127165" y="4756515"/>
            <a:ext cx="5678098" cy="1872508"/>
          </a:xfrm>
          <a:prstGeom prst="rect">
            <a:avLst/>
          </a:prstGeom>
        </p:spPr>
        <p:txBody>
          <a:bodyPr anchor="t" rtlCol="false" tIns="0" lIns="0" bIns="0" rIns="0">
            <a:spAutoFit/>
          </a:bodyPr>
          <a:lstStyle/>
          <a:p>
            <a:pPr algn="ctr">
              <a:lnSpc>
                <a:spcPts val="7565"/>
              </a:lnSpc>
            </a:pPr>
            <a:r>
              <a:rPr lang="en-US" sz="5404">
                <a:solidFill>
                  <a:srgbClr val="000000"/>
                </a:solidFill>
                <a:latin typeface="Lookpeach Font TH Bold"/>
              </a:rPr>
              <a:t>(The last man </a:t>
            </a:r>
          </a:p>
          <a:p>
            <a:pPr algn="ctr">
              <a:lnSpc>
                <a:spcPts val="7565"/>
              </a:lnSpc>
              <a:spcBef>
                <a:spcPct val="0"/>
              </a:spcBef>
            </a:pPr>
            <a:r>
              <a:rPr lang="en-US" sz="5404">
                <a:solidFill>
                  <a:srgbClr val="000000"/>
                </a:solidFill>
                <a:latin typeface="Lookpeach Font TH Bold"/>
              </a:rPr>
              <a:t>Standing)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sp>
        <p:nvSpPr>
          <p:cNvPr name="Freeform 2" id="2"/>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55436">
            <a:off x="16977624" y="8779650"/>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2823747" y="656803"/>
          <a:ext cx="6052862" cy="9098716"/>
        </p:xfrm>
        <a:graphic>
          <a:graphicData uri="http://schemas.openxmlformats.org/drawingml/2006/table">
            <a:tbl>
              <a:tblPr/>
              <a:tblGrid>
                <a:gridCol w="2873812"/>
                <a:gridCol w="3179051"/>
              </a:tblGrid>
              <a:tr h="1013148">
                <a:tc>
                  <a:txBody>
                    <a:bodyPr anchor="t" rtlCol="false"/>
                    <a:lstStyle/>
                    <a:p>
                      <a:pPr algn="ctr">
                        <a:lnSpc>
                          <a:spcPts val="215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83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BE1931"/>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BE1931"/>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BE1931"/>
                          </a:solidFill>
                          <a:latin typeface="Canva Sans Bold"/>
                        </a:rPr>
                        <a:t>2</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BE1931"/>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BE1931"/>
                          </a:solidFill>
                          <a:latin typeface="Canva Sans Bold"/>
                        </a:rPr>
                        <a:t>4</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BE1931"/>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6</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BE1931"/>
                          </a:solidFill>
                          <a:latin typeface="Canva Sans Bold"/>
                        </a:rPr>
                        <a:t>8</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BE1931"/>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9</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9876735" y="656803"/>
          <a:ext cx="6052862" cy="9098716"/>
        </p:xfrm>
        <a:graphic>
          <a:graphicData uri="http://schemas.openxmlformats.org/drawingml/2006/table">
            <a:tbl>
              <a:tblPr/>
              <a:tblGrid>
                <a:gridCol w="2873812"/>
                <a:gridCol w="3179051"/>
              </a:tblGrid>
              <a:tr h="1013148">
                <a:tc>
                  <a:txBody>
                    <a:bodyPr anchor="t" rtlCol="false"/>
                    <a:lstStyle/>
                    <a:p>
                      <a:pPr algn="ctr">
                        <a:lnSpc>
                          <a:spcPts val="215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83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10</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12</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9</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14</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BE1931"/>
                          </a:solidFill>
                          <a:latin typeface="Canva Sans Bold"/>
                        </a:rPr>
                        <a:t>16</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BE1931"/>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18</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bl>
          </a:graphicData>
        </a:graphic>
      </p:graphicFrame>
      <p:grpSp>
        <p:nvGrpSpPr>
          <p:cNvPr name="Group 8" id="8"/>
          <p:cNvGrpSpPr/>
          <p:nvPr/>
        </p:nvGrpSpPr>
        <p:grpSpPr>
          <a:xfrm rot="0">
            <a:off x="3365846" y="1788463"/>
            <a:ext cx="4758040" cy="717519"/>
            <a:chOff x="0" y="0"/>
            <a:chExt cx="1253146" cy="188976"/>
          </a:xfrm>
        </p:grpSpPr>
        <p:sp>
          <p:nvSpPr>
            <p:cNvPr name="Freeform 9" id="9"/>
            <p:cNvSpPr/>
            <p:nvPr/>
          </p:nvSpPr>
          <p:spPr>
            <a:xfrm flipH="false" flipV="false" rot="0">
              <a:off x="0" y="0"/>
              <a:ext cx="1253146" cy="188976"/>
            </a:xfrm>
            <a:custGeom>
              <a:avLst/>
              <a:gdLst/>
              <a:ahLst/>
              <a:cxnLst/>
              <a:rect r="r" b="b" t="t" l="l"/>
              <a:pathLst>
                <a:path h="188976" w="1253146">
                  <a:moveTo>
                    <a:pt x="626573" y="0"/>
                  </a:moveTo>
                  <a:cubicBezTo>
                    <a:pt x="280526" y="0"/>
                    <a:pt x="0" y="42304"/>
                    <a:pt x="0" y="94488"/>
                  </a:cubicBezTo>
                  <a:cubicBezTo>
                    <a:pt x="0" y="146672"/>
                    <a:pt x="280526" y="188976"/>
                    <a:pt x="626573" y="188976"/>
                  </a:cubicBezTo>
                  <a:cubicBezTo>
                    <a:pt x="972620" y="188976"/>
                    <a:pt x="1253146" y="146672"/>
                    <a:pt x="1253146" y="94488"/>
                  </a:cubicBezTo>
                  <a:cubicBezTo>
                    <a:pt x="1253146" y="42304"/>
                    <a:pt x="972620" y="0"/>
                    <a:pt x="626573" y="0"/>
                  </a:cubicBezTo>
                  <a:close/>
                </a:path>
              </a:pathLst>
            </a:custGeom>
            <a:solidFill>
              <a:srgbClr val="000000">
                <a:alpha val="0"/>
              </a:srgbClr>
            </a:solidFill>
            <a:ln w="38100" cap="sq">
              <a:solidFill>
                <a:srgbClr val="ED2A28"/>
              </a:solidFill>
              <a:prstDash val="solid"/>
              <a:miter/>
            </a:ln>
          </p:spPr>
        </p:sp>
        <p:sp>
          <p:nvSpPr>
            <p:cNvPr name="TextBox 10" id="10"/>
            <p:cNvSpPr txBox="true"/>
            <p:nvPr/>
          </p:nvSpPr>
          <p:spPr>
            <a:xfrm>
              <a:off x="117482" y="-20383"/>
              <a:ext cx="1018181" cy="1916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124631" y="820673"/>
            <a:ext cx="2112459" cy="574696"/>
          </a:xfrm>
          <a:prstGeom prst="rect">
            <a:avLst/>
          </a:prstGeom>
        </p:spPr>
        <p:txBody>
          <a:bodyPr anchor="t" rtlCol="false" tIns="0" lIns="0" bIns="0" rIns="0">
            <a:spAutoFit/>
          </a:bodyPr>
          <a:lstStyle/>
          <a:p>
            <a:pPr algn="ctr">
              <a:lnSpc>
                <a:spcPts val="4736"/>
              </a:lnSpc>
              <a:spcBef>
                <a:spcPct val="0"/>
              </a:spcBef>
            </a:pPr>
            <a:r>
              <a:rPr lang="en-US" sz="3382">
                <a:solidFill>
                  <a:srgbClr val="000000"/>
                </a:solidFill>
                <a:latin typeface="Lookpeach Font TH Bold"/>
              </a:rPr>
              <a:t>N soldiers</a:t>
            </a:r>
          </a:p>
        </p:txBody>
      </p:sp>
      <p:sp>
        <p:nvSpPr>
          <p:cNvPr name="TextBox 12" id="12"/>
          <p:cNvSpPr txBox="true"/>
          <p:nvPr/>
        </p:nvSpPr>
        <p:spPr>
          <a:xfrm rot="0">
            <a:off x="7082850" y="599653"/>
            <a:ext cx="1609241" cy="1026260"/>
          </a:xfrm>
          <a:prstGeom prst="rect">
            <a:avLst/>
          </a:prstGeom>
        </p:spPr>
        <p:txBody>
          <a:bodyPr anchor="t" rtlCol="false" tIns="0" lIns="0" bIns="0" rIns="0">
            <a:spAutoFit/>
          </a:bodyPr>
          <a:lstStyle/>
          <a:p>
            <a:pPr algn="ctr">
              <a:lnSpc>
                <a:spcPts val="4165"/>
              </a:lnSpc>
            </a:pPr>
            <a:r>
              <a:rPr lang="en-US" sz="2975">
                <a:solidFill>
                  <a:srgbClr val="000000"/>
                </a:solidFill>
                <a:latin typeface="Lookpeach Font TH Bold"/>
              </a:rPr>
              <a:t>Winning</a:t>
            </a:r>
          </a:p>
          <a:p>
            <a:pPr algn="ctr">
              <a:lnSpc>
                <a:spcPts val="4165"/>
              </a:lnSpc>
              <a:spcBef>
                <a:spcPct val="0"/>
              </a:spcBef>
            </a:pPr>
            <a:r>
              <a:rPr lang="en-US" sz="2975">
                <a:solidFill>
                  <a:srgbClr val="000000"/>
                </a:solidFill>
                <a:latin typeface="Lookpeach Font TH Bold"/>
              </a:rPr>
              <a:t> Position</a:t>
            </a:r>
          </a:p>
        </p:txBody>
      </p:sp>
      <p:sp>
        <p:nvSpPr>
          <p:cNvPr name="TextBox 13" id="13"/>
          <p:cNvSpPr txBox="true"/>
          <p:nvPr/>
        </p:nvSpPr>
        <p:spPr>
          <a:xfrm rot="0">
            <a:off x="5921310" y="820673"/>
            <a:ext cx="1061273" cy="675857"/>
          </a:xfrm>
          <a:prstGeom prst="rect">
            <a:avLst/>
          </a:prstGeom>
        </p:spPr>
        <p:txBody>
          <a:bodyPr anchor="t" rtlCol="false" tIns="0" lIns="0" bIns="0" rIns="0">
            <a:spAutoFit/>
          </a:bodyPr>
          <a:lstStyle/>
          <a:p>
            <a:pPr algn="ctr">
              <a:lnSpc>
                <a:spcPts val="5679"/>
              </a:lnSpc>
              <a:spcBef>
                <a:spcPct val="0"/>
              </a:spcBef>
            </a:pPr>
            <a:r>
              <a:rPr lang="en-US" sz="4056">
                <a:solidFill>
                  <a:srgbClr val="000000"/>
                </a:solidFill>
                <a:latin typeface="Lookpeach Font TH Bold"/>
              </a:rPr>
              <a:t>W(n)</a:t>
            </a:r>
          </a:p>
        </p:txBody>
      </p:sp>
      <p:sp>
        <p:nvSpPr>
          <p:cNvPr name="TextBox 14" id="14"/>
          <p:cNvSpPr txBox="true"/>
          <p:nvPr/>
        </p:nvSpPr>
        <p:spPr>
          <a:xfrm rot="0">
            <a:off x="10177618" y="820673"/>
            <a:ext cx="2112459" cy="574696"/>
          </a:xfrm>
          <a:prstGeom prst="rect">
            <a:avLst/>
          </a:prstGeom>
        </p:spPr>
        <p:txBody>
          <a:bodyPr anchor="t" rtlCol="false" tIns="0" lIns="0" bIns="0" rIns="0">
            <a:spAutoFit/>
          </a:bodyPr>
          <a:lstStyle/>
          <a:p>
            <a:pPr algn="ctr">
              <a:lnSpc>
                <a:spcPts val="4736"/>
              </a:lnSpc>
              <a:spcBef>
                <a:spcPct val="0"/>
              </a:spcBef>
            </a:pPr>
            <a:r>
              <a:rPr lang="en-US" sz="3382">
                <a:solidFill>
                  <a:srgbClr val="000000"/>
                </a:solidFill>
                <a:latin typeface="Lookpeach Font TH Bold"/>
              </a:rPr>
              <a:t>N soldiers</a:t>
            </a:r>
          </a:p>
        </p:txBody>
      </p:sp>
      <p:sp>
        <p:nvSpPr>
          <p:cNvPr name="TextBox 15" id="15"/>
          <p:cNvSpPr txBox="true"/>
          <p:nvPr/>
        </p:nvSpPr>
        <p:spPr>
          <a:xfrm rot="0">
            <a:off x="14135837" y="599653"/>
            <a:ext cx="1609241" cy="1026260"/>
          </a:xfrm>
          <a:prstGeom prst="rect">
            <a:avLst/>
          </a:prstGeom>
        </p:spPr>
        <p:txBody>
          <a:bodyPr anchor="t" rtlCol="false" tIns="0" lIns="0" bIns="0" rIns="0">
            <a:spAutoFit/>
          </a:bodyPr>
          <a:lstStyle/>
          <a:p>
            <a:pPr algn="ctr">
              <a:lnSpc>
                <a:spcPts val="4165"/>
              </a:lnSpc>
            </a:pPr>
            <a:r>
              <a:rPr lang="en-US" sz="2975">
                <a:solidFill>
                  <a:srgbClr val="000000"/>
                </a:solidFill>
                <a:latin typeface="Lookpeach Font TH Bold"/>
              </a:rPr>
              <a:t>Winning</a:t>
            </a:r>
          </a:p>
          <a:p>
            <a:pPr algn="ctr">
              <a:lnSpc>
                <a:spcPts val="4165"/>
              </a:lnSpc>
              <a:spcBef>
                <a:spcPct val="0"/>
              </a:spcBef>
            </a:pPr>
            <a:r>
              <a:rPr lang="en-US" sz="2975">
                <a:solidFill>
                  <a:srgbClr val="000000"/>
                </a:solidFill>
                <a:latin typeface="Lookpeach Font TH Bold"/>
              </a:rPr>
              <a:t> Position</a:t>
            </a:r>
          </a:p>
        </p:txBody>
      </p:sp>
      <p:sp>
        <p:nvSpPr>
          <p:cNvPr name="TextBox 16" id="16"/>
          <p:cNvSpPr txBox="true"/>
          <p:nvPr/>
        </p:nvSpPr>
        <p:spPr>
          <a:xfrm rot="0">
            <a:off x="12974297" y="820673"/>
            <a:ext cx="1061273" cy="675857"/>
          </a:xfrm>
          <a:prstGeom prst="rect">
            <a:avLst/>
          </a:prstGeom>
        </p:spPr>
        <p:txBody>
          <a:bodyPr anchor="t" rtlCol="false" tIns="0" lIns="0" bIns="0" rIns="0">
            <a:spAutoFit/>
          </a:bodyPr>
          <a:lstStyle/>
          <a:p>
            <a:pPr algn="ctr">
              <a:lnSpc>
                <a:spcPts val="5679"/>
              </a:lnSpc>
              <a:spcBef>
                <a:spcPct val="0"/>
              </a:spcBef>
            </a:pPr>
            <a:r>
              <a:rPr lang="en-US" sz="4056">
                <a:solidFill>
                  <a:srgbClr val="000000"/>
                </a:solidFill>
                <a:latin typeface="Lookpeach Font TH Bold"/>
              </a:rPr>
              <a:t>W(n)</a:t>
            </a:r>
          </a:p>
        </p:txBody>
      </p:sp>
      <p:grpSp>
        <p:nvGrpSpPr>
          <p:cNvPr name="Group 17" id="17"/>
          <p:cNvGrpSpPr/>
          <p:nvPr/>
        </p:nvGrpSpPr>
        <p:grpSpPr>
          <a:xfrm rot="0">
            <a:off x="3365846" y="2667907"/>
            <a:ext cx="4758040" cy="717519"/>
            <a:chOff x="0" y="0"/>
            <a:chExt cx="1253146" cy="188976"/>
          </a:xfrm>
        </p:grpSpPr>
        <p:sp>
          <p:nvSpPr>
            <p:cNvPr name="Freeform 18" id="18"/>
            <p:cNvSpPr/>
            <p:nvPr/>
          </p:nvSpPr>
          <p:spPr>
            <a:xfrm flipH="false" flipV="false" rot="0">
              <a:off x="0" y="0"/>
              <a:ext cx="1253146" cy="188976"/>
            </a:xfrm>
            <a:custGeom>
              <a:avLst/>
              <a:gdLst/>
              <a:ahLst/>
              <a:cxnLst/>
              <a:rect r="r" b="b" t="t" l="l"/>
              <a:pathLst>
                <a:path h="188976" w="1253146">
                  <a:moveTo>
                    <a:pt x="626573" y="0"/>
                  </a:moveTo>
                  <a:cubicBezTo>
                    <a:pt x="280526" y="0"/>
                    <a:pt x="0" y="42304"/>
                    <a:pt x="0" y="94488"/>
                  </a:cubicBezTo>
                  <a:cubicBezTo>
                    <a:pt x="0" y="146672"/>
                    <a:pt x="280526" y="188976"/>
                    <a:pt x="626573" y="188976"/>
                  </a:cubicBezTo>
                  <a:cubicBezTo>
                    <a:pt x="972620" y="188976"/>
                    <a:pt x="1253146" y="146672"/>
                    <a:pt x="1253146" y="94488"/>
                  </a:cubicBezTo>
                  <a:cubicBezTo>
                    <a:pt x="1253146" y="42304"/>
                    <a:pt x="972620" y="0"/>
                    <a:pt x="626573" y="0"/>
                  </a:cubicBezTo>
                  <a:close/>
                </a:path>
              </a:pathLst>
            </a:custGeom>
            <a:solidFill>
              <a:srgbClr val="000000">
                <a:alpha val="0"/>
              </a:srgbClr>
            </a:solidFill>
            <a:ln w="38100" cap="sq">
              <a:solidFill>
                <a:srgbClr val="ED2A28"/>
              </a:solidFill>
              <a:prstDash val="solid"/>
              <a:miter/>
            </a:ln>
          </p:spPr>
        </p:sp>
        <p:sp>
          <p:nvSpPr>
            <p:cNvPr name="TextBox 19" id="19"/>
            <p:cNvSpPr txBox="true"/>
            <p:nvPr/>
          </p:nvSpPr>
          <p:spPr>
            <a:xfrm>
              <a:off x="117482" y="-20383"/>
              <a:ext cx="1018181" cy="1916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365846" y="4423651"/>
            <a:ext cx="4758040" cy="717519"/>
            <a:chOff x="0" y="0"/>
            <a:chExt cx="1253146" cy="188976"/>
          </a:xfrm>
        </p:grpSpPr>
        <p:sp>
          <p:nvSpPr>
            <p:cNvPr name="Freeform 21" id="21"/>
            <p:cNvSpPr/>
            <p:nvPr/>
          </p:nvSpPr>
          <p:spPr>
            <a:xfrm flipH="false" flipV="false" rot="0">
              <a:off x="0" y="0"/>
              <a:ext cx="1253146" cy="188976"/>
            </a:xfrm>
            <a:custGeom>
              <a:avLst/>
              <a:gdLst/>
              <a:ahLst/>
              <a:cxnLst/>
              <a:rect r="r" b="b" t="t" l="l"/>
              <a:pathLst>
                <a:path h="188976" w="1253146">
                  <a:moveTo>
                    <a:pt x="626573" y="0"/>
                  </a:moveTo>
                  <a:cubicBezTo>
                    <a:pt x="280526" y="0"/>
                    <a:pt x="0" y="42304"/>
                    <a:pt x="0" y="94488"/>
                  </a:cubicBezTo>
                  <a:cubicBezTo>
                    <a:pt x="0" y="146672"/>
                    <a:pt x="280526" y="188976"/>
                    <a:pt x="626573" y="188976"/>
                  </a:cubicBezTo>
                  <a:cubicBezTo>
                    <a:pt x="972620" y="188976"/>
                    <a:pt x="1253146" y="146672"/>
                    <a:pt x="1253146" y="94488"/>
                  </a:cubicBezTo>
                  <a:cubicBezTo>
                    <a:pt x="1253146" y="42304"/>
                    <a:pt x="972620" y="0"/>
                    <a:pt x="626573" y="0"/>
                  </a:cubicBezTo>
                  <a:close/>
                </a:path>
              </a:pathLst>
            </a:custGeom>
            <a:solidFill>
              <a:srgbClr val="000000">
                <a:alpha val="0"/>
              </a:srgbClr>
            </a:solidFill>
            <a:ln w="38100" cap="sq">
              <a:solidFill>
                <a:srgbClr val="ED2A28"/>
              </a:solidFill>
              <a:prstDash val="solid"/>
              <a:miter/>
            </a:ln>
          </p:spPr>
        </p:sp>
        <p:sp>
          <p:nvSpPr>
            <p:cNvPr name="TextBox 22" id="22"/>
            <p:cNvSpPr txBox="true"/>
            <p:nvPr/>
          </p:nvSpPr>
          <p:spPr>
            <a:xfrm>
              <a:off x="117482" y="-20383"/>
              <a:ext cx="1018181" cy="19164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384818" y="7154693"/>
            <a:ext cx="4758040" cy="717519"/>
            <a:chOff x="0" y="0"/>
            <a:chExt cx="1253146" cy="188976"/>
          </a:xfrm>
        </p:grpSpPr>
        <p:sp>
          <p:nvSpPr>
            <p:cNvPr name="Freeform 24" id="24"/>
            <p:cNvSpPr/>
            <p:nvPr/>
          </p:nvSpPr>
          <p:spPr>
            <a:xfrm flipH="false" flipV="false" rot="0">
              <a:off x="0" y="0"/>
              <a:ext cx="1253146" cy="188976"/>
            </a:xfrm>
            <a:custGeom>
              <a:avLst/>
              <a:gdLst/>
              <a:ahLst/>
              <a:cxnLst/>
              <a:rect r="r" b="b" t="t" l="l"/>
              <a:pathLst>
                <a:path h="188976" w="1253146">
                  <a:moveTo>
                    <a:pt x="626573" y="0"/>
                  </a:moveTo>
                  <a:cubicBezTo>
                    <a:pt x="280526" y="0"/>
                    <a:pt x="0" y="42304"/>
                    <a:pt x="0" y="94488"/>
                  </a:cubicBezTo>
                  <a:cubicBezTo>
                    <a:pt x="0" y="146672"/>
                    <a:pt x="280526" y="188976"/>
                    <a:pt x="626573" y="188976"/>
                  </a:cubicBezTo>
                  <a:cubicBezTo>
                    <a:pt x="972620" y="188976"/>
                    <a:pt x="1253146" y="146672"/>
                    <a:pt x="1253146" y="94488"/>
                  </a:cubicBezTo>
                  <a:cubicBezTo>
                    <a:pt x="1253146" y="42304"/>
                    <a:pt x="972620" y="0"/>
                    <a:pt x="626573" y="0"/>
                  </a:cubicBezTo>
                  <a:close/>
                </a:path>
              </a:pathLst>
            </a:custGeom>
            <a:solidFill>
              <a:srgbClr val="000000">
                <a:alpha val="0"/>
              </a:srgbClr>
            </a:solidFill>
            <a:ln w="38100" cap="sq">
              <a:solidFill>
                <a:srgbClr val="ED2A28"/>
              </a:solidFill>
              <a:prstDash val="solid"/>
              <a:miter/>
            </a:ln>
          </p:spPr>
        </p:sp>
        <p:sp>
          <p:nvSpPr>
            <p:cNvPr name="TextBox 25" id="25"/>
            <p:cNvSpPr txBox="true"/>
            <p:nvPr/>
          </p:nvSpPr>
          <p:spPr>
            <a:xfrm>
              <a:off x="117482" y="-20383"/>
              <a:ext cx="1018181" cy="191643"/>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365846" y="8042685"/>
            <a:ext cx="4758040" cy="717519"/>
            <a:chOff x="0" y="0"/>
            <a:chExt cx="1253146" cy="188976"/>
          </a:xfrm>
        </p:grpSpPr>
        <p:sp>
          <p:nvSpPr>
            <p:cNvPr name="Freeform 27" id="27"/>
            <p:cNvSpPr/>
            <p:nvPr/>
          </p:nvSpPr>
          <p:spPr>
            <a:xfrm flipH="false" flipV="false" rot="0">
              <a:off x="0" y="0"/>
              <a:ext cx="1253146" cy="188976"/>
            </a:xfrm>
            <a:custGeom>
              <a:avLst/>
              <a:gdLst/>
              <a:ahLst/>
              <a:cxnLst/>
              <a:rect r="r" b="b" t="t" l="l"/>
              <a:pathLst>
                <a:path h="188976" w="1253146">
                  <a:moveTo>
                    <a:pt x="626573" y="0"/>
                  </a:moveTo>
                  <a:cubicBezTo>
                    <a:pt x="280526" y="0"/>
                    <a:pt x="0" y="42304"/>
                    <a:pt x="0" y="94488"/>
                  </a:cubicBezTo>
                  <a:cubicBezTo>
                    <a:pt x="0" y="146672"/>
                    <a:pt x="280526" y="188976"/>
                    <a:pt x="626573" y="188976"/>
                  </a:cubicBezTo>
                  <a:cubicBezTo>
                    <a:pt x="972620" y="188976"/>
                    <a:pt x="1253146" y="146672"/>
                    <a:pt x="1253146" y="94488"/>
                  </a:cubicBezTo>
                  <a:cubicBezTo>
                    <a:pt x="1253146" y="42304"/>
                    <a:pt x="972620" y="0"/>
                    <a:pt x="626573" y="0"/>
                  </a:cubicBezTo>
                  <a:close/>
                </a:path>
              </a:pathLst>
            </a:custGeom>
            <a:solidFill>
              <a:srgbClr val="000000">
                <a:alpha val="0"/>
              </a:srgbClr>
            </a:solidFill>
            <a:ln w="38100" cap="sq">
              <a:solidFill>
                <a:srgbClr val="ED2A28"/>
              </a:solidFill>
              <a:prstDash val="solid"/>
              <a:miter/>
            </a:ln>
          </p:spPr>
        </p:sp>
        <p:sp>
          <p:nvSpPr>
            <p:cNvPr name="TextBox 28" id="28"/>
            <p:cNvSpPr txBox="true"/>
            <p:nvPr/>
          </p:nvSpPr>
          <p:spPr>
            <a:xfrm>
              <a:off x="117482" y="-20383"/>
              <a:ext cx="1018181" cy="19164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731059"/>
            <a:ext cx="13307037" cy="716765"/>
          </a:xfrm>
          <a:prstGeom prst="rect">
            <a:avLst/>
          </a:prstGeom>
        </p:spPr>
        <p:txBody>
          <a:bodyPr anchor="t" rtlCol="false" tIns="0" lIns="0" bIns="0" rIns="0">
            <a:spAutoFit/>
          </a:bodyPr>
          <a:lstStyle/>
          <a:p>
            <a:pPr algn="ctr" marL="896181" indent="-448091" lvl="1">
              <a:lnSpc>
                <a:spcPts val="5811"/>
              </a:lnSpc>
              <a:buFont typeface="Arial"/>
              <a:buChar char="•"/>
            </a:pPr>
            <a:r>
              <a:rPr lang="en-US" sz="4150" u="sng">
                <a:solidFill>
                  <a:srgbClr val="000000"/>
                </a:solidFill>
                <a:latin typeface="Puimek Font TH"/>
              </a:rPr>
              <a:t>Fact 1</a:t>
            </a:r>
            <a:r>
              <a:rPr lang="en-US" sz="4150">
                <a:solidFill>
                  <a:srgbClr val="000000"/>
                </a:solidFill>
                <a:latin typeface="Puimek Font TH"/>
              </a:rPr>
              <a:t>: When n=2^a The winning position is always 1 </a:t>
            </a:r>
          </a:p>
        </p:txBody>
      </p:sp>
      <p:sp>
        <p:nvSpPr>
          <p:cNvPr name="TextBox 11" id="11"/>
          <p:cNvSpPr txBox="true"/>
          <p:nvPr/>
        </p:nvSpPr>
        <p:spPr>
          <a:xfrm rot="0">
            <a:off x="381274" y="2571348"/>
            <a:ext cx="17525453" cy="2270274"/>
          </a:xfrm>
          <a:prstGeom prst="rect">
            <a:avLst/>
          </a:prstGeom>
        </p:spPr>
        <p:txBody>
          <a:bodyPr anchor="t" rtlCol="false" tIns="0" lIns="0" bIns="0" rIns="0">
            <a:spAutoFit/>
          </a:bodyPr>
          <a:lstStyle/>
          <a:p>
            <a:pPr algn="ctr">
              <a:lnSpc>
                <a:spcPts val="4541"/>
              </a:lnSpc>
              <a:spcBef>
                <a:spcPct val="0"/>
              </a:spcBef>
            </a:pPr>
            <a:r>
              <a:rPr lang="en-US" sz="3244" u="sng">
                <a:solidFill>
                  <a:srgbClr val="000000"/>
                </a:solidFill>
                <a:latin typeface="Lookpeach Font TH Bold"/>
              </a:rPr>
              <a:t>Explanation</a:t>
            </a:r>
            <a:r>
              <a:rPr lang="en-US" sz="3244">
                <a:solidFill>
                  <a:srgbClr val="000000"/>
                </a:solidFill>
                <a:latin typeface="Lookpeach Font TH"/>
              </a:rPr>
              <a:t>: Every even position is eliminated until the (n−1)th person kills the nth person. As n is a power of 2, each round has an even number of people. Therefore, the person who starts the killing always survives because the process ensures the first person's turn to kill comes up every round until only one person remains.</a:t>
            </a:r>
          </a:p>
        </p:txBody>
      </p:sp>
      <p:sp>
        <p:nvSpPr>
          <p:cNvPr name="Freeform 12" id="12"/>
          <p:cNvSpPr/>
          <p:nvPr/>
        </p:nvSpPr>
        <p:spPr>
          <a:xfrm flipH="false" flipV="false" rot="0">
            <a:off x="4829172" y="5815068"/>
            <a:ext cx="3871266" cy="3871266"/>
          </a:xfrm>
          <a:custGeom>
            <a:avLst/>
            <a:gdLst/>
            <a:ahLst/>
            <a:cxnLst/>
            <a:rect r="r" b="b" t="t" l="l"/>
            <a:pathLst>
              <a:path h="3871266" w="3871266">
                <a:moveTo>
                  <a:pt x="0" y="0"/>
                </a:moveTo>
                <a:lnTo>
                  <a:pt x="3871266" y="0"/>
                </a:lnTo>
                <a:lnTo>
                  <a:pt x="3871266" y="3871266"/>
                </a:lnTo>
                <a:lnTo>
                  <a:pt x="0" y="387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981622" y="5336922"/>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42214" y="6917580"/>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195930" y="8629153"/>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288314" y="7078804"/>
            <a:ext cx="1343793" cy="1343793"/>
          </a:xfrm>
          <a:custGeom>
            <a:avLst/>
            <a:gdLst/>
            <a:ahLst/>
            <a:cxnLst/>
            <a:rect r="r" b="b" t="t" l="l"/>
            <a:pathLst>
              <a:path h="1343793" w="1343793">
                <a:moveTo>
                  <a:pt x="0" y="0"/>
                </a:moveTo>
                <a:lnTo>
                  <a:pt x="1343792" y="0"/>
                </a:lnTo>
                <a:lnTo>
                  <a:pt x="1343792"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545446" y="5357635"/>
            <a:ext cx="248702"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1</a:t>
            </a:r>
          </a:p>
        </p:txBody>
      </p:sp>
      <p:sp>
        <p:nvSpPr>
          <p:cNvPr name="TextBox 18" id="18"/>
          <p:cNvSpPr txBox="true"/>
          <p:nvPr/>
        </p:nvSpPr>
        <p:spPr>
          <a:xfrm rot="0">
            <a:off x="8295743" y="6935929"/>
            <a:ext cx="436735"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2</a:t>
            </a:r>
          </a:p>
        </p:txBody>
      </p:sp>
      <p:sp>
        <p:nvSpPr>
          <p:cNvPr name="TextBox 19" id="19"/>
          <p:cNvSpPr txBox="true"/>
          <p:nvPr/>
        </p:nvSpPr>
        <p:spPr>
          <a:xfrm rot="0">
            <a:off x="4752994" y="7097153"/>
            <a:ext cx="41443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4</a:t>
            </a:r>
          </a:p>
        </p:txBody>
      </p:sp>
      <p:sp>
        <p:nvSpPr>
          <p:cNvPr name="TextBox 20" id="20"/>
          <p:cNvSpPr txBox="true"/>
          <p:nvPr/>
        </p:nvSpPr>
        <p:spPr>
          <a:xfrm rot="0">
            <a:off x="6681115" y="8647502"/>
            <a:ext cx="37342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3</a:t>
            </a:r>
          </a:p>
        </p:txBody>
      </p:sp>
      <p:sp>
        <p:nvSpPr>
          <p:cNvPr name="TextBox 21" id="21"/>
          <p:cNvSpPr txBox="true"/>
          <p:nvPr/>
        </p:nvSpPr>
        <p:spPr>
          <a:xfrm rot="0">
            <a:off x="9747982" y="6314833"/>
            <a:ext cx="4547619" cy="2314320"/>
          </a:xfrm>
          <a:prstGeom prst="rect">
            <a:avLst/>
          </a:prstGeom>
        </p:spPr>
        <p:txBody>
          <a:bodyPr anchor="t" rtlCol="false" tIns="0" lIns="0" bIns="0" rIns="0">
            <a:spAutoFit/>
          </a:bodyPr>
          <a:lstStyle/>
          <a:p>
            <a:pPr algn="ctr">
              <a:lnSpc>
                <a:spcPts val="6163"/>
              </a:lnSpc>
              <a:spcBef>
                <a:spcPct val="0"/>
              </a:spcBef>
            </a:pPr>
            <a:r>
              <a:rPr lang="en-US" sz="4402">
                <a:solidFill>
                  <a:srgbClr val="000000"/>
                </a:solidFill>
                <a:latin typeface="Lookpeach Font TH"/>
              </a:rPr>
              <a:t>Where n=4, k=2 and the starting position is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731059"/>
            <a:ext cx="13307037" cy="716765"/>
          </a:xfrm>
          <a:prstGeom prst="rect">
            <a:avLst/>
          </a:prstGeom>
        </p:spPr>
        <p:txBody>
          <a:bodyPr anchor="t" rtlCol="false" tIns="0" lIns="0" bIns="0" rIns="0">
            <a:spAutoFit/>
          </a:bodyPr>
          <a:lstStyle/>
          <a:p>
            <a:pPr algn="ctr" marL="896181" indent="-448091" lvl="1">
              <a:lnSpc>
                <a:spcPts val="5811"/>
              </a:lnSpc>
              <a:buFont typeface="Arial"/>
              <a:buChar char="•"/>
            </a:pPr>
            <a:r>
              <a:rPr lang="en-US" sz="4150" u="sng">
                <a:solidFill>
                  <a:srgbClr val="000000"/>
                </a:solidFill>
                <a:latin typeface="Puimek Font TH"/>
              </a:rPr>
              <a:t>Fact 1</a:t>
            </a:r>
            <a:r>
              <a:rPr lang="en-US" sz="4150">
                <a:solidFill>
                  <a:srgbClr val="000000"/>
                </a:solidFill>
                <a:latin typeface="Puimek Font TH"/>
              </a:rPr>
              <a:t>: When n=2^a The winning position is always 1 </a:t>
            </a:r>
          </a:p>
        </p:txBody>
      </p:sp>
      <p:sp>
        <p:nvSpPr>
          <p:cNvPr name="TextBox 11" id="11"/>
          <p:cNvSpPr txBox="true"/>
          <p:nvPr/>
        </p:nvSpPr>
        <p:spPr>
          <a:xfrm rot="0">
            <a:off x="381274" y="2571348"/>
            <a:ext cx="17525453" cy="2270274"/>
          </a:xfrm>
          <a:prstGeom prst="rect">
            <a:avLst/>
          </a:prstGeom>
        </p:spPr>
        <p:txBody>
          <a:bodyPr anchor="t" rtlCol="false" tIns="0" lIns="0" bIns="0" rIns="0">
            <a:spAutoFit/>
          </a:bodyPr>
          <a:lstStyle/>
          <a:p>
            <a:pPr algn="ctr">
              <a:lnSpc>
                <a:spcPts val="4541"/>
              </a:lnSpc>
              <a:spcBef>
                <a:spcPct val="0"/>
              </a:spcBef>
            </a:pPr>
            <a:r>
              <a:rPr lang="en-US" sz="3244" u="sng">
                <a:solidFill>
                  <a:srgbClr val="000000"/>
                </a:solidFill>
                <a:latin typeface="Lookpeach Font TH Bold"/>
              </a:rPr>
              <a:t>Explanation</a:t>
            </a:r>
            <a:r>
              <a:rPr lang="en-US" sz="3244">
                <a:solidFill>
                  <a:srgbClr val="000000"/>
                </a:solidFill>
                <a:latin typeface="Lookpeach Font TH"/>
              </a:rPr>
              <a:t>: Every even position is eliminated until the (n−1)th person kills the nth person. As n is a power of 2, each round has an even number of people. Therefore, the person who starts the killing always survives because the process ensures the first person's turn to kill comes up every round until only one person remains.</a:t>
            </a:r>
          </a:p>
        </p:txBody>
      </p:sp>
      <p:sp>
        <p:nvSpPr>
          <p:cNvPr name="Freeform 12" id="12"/>
          <p:cNvSpPr/>
          <p:nvPr/>
        </p:nvSpPr>
        <p:spPr>
          <a:xfrm flipH="false" flipV="false" rot="0">
            <a:off x="4829172" y="5815068"/>
            <a:ext cx="3871266" cy="3871266"/>
          </a:xfrm>
          <a:custGeom>
            <a:avLst/>
            <a:gdLst/>
            <a:ahLst/>
            <a:cxnLst/>
            <a:rect r="r" b="b" t="t" l="l"/>
            <a:pathLst>
              <a:path h="3871266" w="3871266">
                <a:moveTo>
                  <a:pt x="0" y="0"/>
                </a:moveTo>
                <a:lnTo>
                  <a:pt x="3871266" y="0"/>
                </a:lnTo>
                <a:lnTo>
                  <a:pt x="3871266" y="3871266"/>
                </a:lnTo>
                <a:lnTo>
                  <a:pt x="0" y="387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981622" y="5336922"/>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42214" y="6917580"/>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195930" y="8629153"/>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288314" y="7078804"/>
            <a:ext cx="1343793" cy="1343793"/>
          </a:xfrm>
          <a:custGeom>
            <a:avLst/>
            <a:gdLst/>
            <a:ahLst/>
            <a:cxnLst/>
            <a:rect r="r" b="b" t="t" l="l"/>
            <a:pathLst>
              <a:path h="1343793" w="1343793">
                <a:moveTo>
                  <a:pt x="0" y="0"/>
                </a:moveTo>
                <a:lnTo>
                  <a:pt x="1343792" y="0"/>
                </a:lnTo>
                <a:lnTo>
                  <a:pt x="1343792"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545446" y="5357635"/>
            <a:ext cx="248702"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1</a:t>
            </a:r>
          </a:p>
        </p:txBody>
      </p:sp>
      <p:sp>
        <p:nvSpPr>
          <p:cNvPr name="TextBox 18" id="18"/>
          <p:cNvSpPr txBox="true"/>
          <p:nvPr/>
        </p:nvSpPr>
        <p:spPr>
          <a:xfrm rot="0">
            <a:off x="8295743" y="6935929"/>
            <a:ext cx="436735"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2</a:t>
            </a:r>
          </a:p>
        </p:txBody>
      </p:sp>
      <p:sp>
        <p:nvSpPr>
          <p:cNvPr name="TextBox 19" id="19"/>
          <p:cNvSpPr txBox="true"/>
          <p:nvPr/>
        </p:nvSpPr>
        <p:spPr>
          <a:xfrm rot="0">
            <a:off x="4752994" y="7097153"/>
            <a:ext cx="41443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4</a:t>
            </a:r>
          </a:p>
        </p:txBody>
      </p:sp>
      <p:sp>
        <p:nvSpPr>
          <p:cNvPr name="TextBox 20" id="20"/>
          <p:cNvSpPr txBox="true"/>
          <p:nvPr/>
        </p:nvSpPr>
        <p:spPr>
          <a:xfrm rot="0">
            <a:off x="6681115" y="8647502"/>
            <a:ext cx="37342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3</a:t>
            </a:r>
          </a:p>
        </p:txBody>
      </p:sp>
      <p:sp>
        <p:nvSpPr>
          <p:cNvPr name="TextBox 21" id="21"/>
          <p:cNvSpPr txBox="true"/>
          <p:nvPr/>
        </p:nvSpPr>
        <p:spPr>
          <a:xfrm rot="0">
            <a:off x="9747982" y="6314833"/>
            <a:ext cx="5012046" cy="2314320"/>
          </a:xfrm>
          <a:prstGeom prst="rect">
            <a:avLst/>
          </a:prstGeom>
        </p:spPr>
        <p:txBody>
          <a:bodyPr anchor="t" rtlCol="false" tIns="0" lIns="0" bIns="0" rIns="0">
            <a:spAutoFit/>
          </a:bodyPr>
          <a:lstStyle/>
          <a:p>
            <a:pPr algn="ctr">
              <a:lnSpc>
                <a:spcPts val="6163"/>
              </a:lnSpc>
            </a:pPr>
            <a:r>
              <a:rPr lang="en-US" sz="4402">
                <a:solidFill>
                  <a:srgbClr val="000000"/>
                </a:solidFill>
                <a:latin typeface="Lookpeach Font TH"/>
              </a:rPr>
              <a:t>1 kills 2 and</a:t>
            </a:r>
            <a:r>
              <a:rPr lang="en-US" sz="4402">
                <a:solidFill>
                  <a:srgbClr val="000000"/>
                </a:solidFill>
                <a:latin typeface="Lookpeach Font TH"/>
              </a:rPr>
              <a:t> </a:t>
            </a:r>
          </a:p>
          <a:p>
            <a:pPr algn="ctr">
              <a:lnSpc>
                <a:spcPts val="6163"/>
              </a:lnSpc>
            </a:pPr>
            <a:r>
              <a:rPr lang="en-US" sz="4402">
                <a:solidFill>
                  <a:srgbClr val="000000"/>
                </a:solidFill>
                <a:latin typeface="Lookpeach Font TH"/>
              </a:rPr>
              <a:t>its the turn of 3</a:t>
            </a:r>
          </a:p>
          <a:p>
            <a:pPr algn="ctr">
              <a:lnSpc>
                <a:spcPts val="6163"/>
              </a:lnSpc>
              <a:spcBef>
                <a:spcPct val="0"/>
              </a:spcBef>
            </a:pPr>
          </a:p>
        </p:txBody>
      </p:sp>
      <p:sp>
        <p:nvSpPr>
          <p:cNvPr name="Freeform 22" id="22"/>
          <p:cNvSpPr/>
          <p:nvPr/>
        </p:nvSpPr>
        <p:spPr>
          <a:xfrm flipH="false" flipV="false" rot="0">
            <a:off x="7794281" y="7125272"/>
            <a:ext cx="1504770" cy="1136101"/>
          </a:xfrm>
          <a:custGeom>
            <a:avLst/>
            <a:gdLst/>
            <a:ahLst/>
            <a:cxnLst/>
            <a:rect r="r" b="b" t="t" l="l"/>
            <a:pathLst>
              <a:path h="1136101" w="1504770">
                <a:moveTo>
                  <a:pt x="0" y="0"/>
                </a:moveTo>
                <a:lnTo>
                  <a:pt x="1504770" y="0"/>
                </a:lnTo>
                <a:lnTo>
                  <a:pt x="1504770" y="1136101"/>
                </a:lnTo>
                <a:lnTo>
                  <a:pt x="0" y="1136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731059"/>
            <a:ext cx="13307037" cy="716765"/>
          </a:xfrm>
          <a:prstGeom prst="rect">
            <a:avLst/>
          </a:prstGeom>
        </p:spPr>
        <p:txBody>
          <a:bodyPr anchor="t" rtlCol="false" tIns="0" lIns="0" bIns="0" rIns="0">
            <a:spAutoFit/>
          </a:bodyPr>
          <a:lstStyle/>
          <a:p>
            <a:pPr algn="ctr" marL="896181" indent="-448091" lvl="1">
              <a:lnSpc>
                <a:spcPts val="5811"/>
              </a:lnSpc>
              <a:buFont typeface="Arial"/>
              <a:buChar char="•"/>
            </a:pPr>
            <a:r>
              <a:rPr lang="en-US" sz="4150" u="sng">
                <a:solidFill>
                  <a:srgbClr val="000000"/>
                </a:solidFill>
                <a:latin typeface="Puimek Font TH"/>
              </a:rPr>
              <a:t>Fact 1</a:t>
            </a:r>
            <a:r>
              <a:rPr lang="en-US" sz="4150">
                <a:solidFill>
                  <a:srgbClr val="000000"/>
                </a:solidFill>
                <a:latin typeface="Puimek Font TH"/>
              </a:rPr>
              <a:t>: When n=2^a The winning position is always 1 </a:t>
            </a:r>
          </a:p>
        </p:txBody>
      </p:sp>
      <p:sp>
        <p:nvSpPr>
          <p:cNvPr name="TextBox 11" id="11"/>
          <p:cNvSpPr txBox="true"/>
          <p:nvPr/>
        </p:nvSpPr>
        <p:spPr>
          <a:xfrm rot="0">
            <a:off x="381274" y="2571348"/>
            <a:ext cx="17525453" cy="2270274"/>
          </a:xfrm>
          <a:prstGeom prst="rect">
            <a:avLst/>
          </a:prstGeom>
        </p:spPr>
        <p:txBody>
          <a:bodyPr anchor="t" rtlCol="false" tIns="0" lIns="0" bIns="0" rIns="0">
            <a:spAutoFit/>
          </a:bodyPr>
          <a:lstStyle/>
          <a:p>
            <a:pPr algn="ctr">
              <a:lnSpc>
                <a:spcPts val="4541"/>
              </a:lnSpc>
              <a:spcBef>
                <a:spcPct val="0"/>
              </a:spcBef>
            </a:pPr>
            <a:r>
              <a:rPr lang="en-US" sz="3244" u="sng">
                <a:solidFill>
                  <a:srgbClr val="000000"/>
                </a:solidFill>
                <a:latin typeface="Lookpeach Font TH Bold"/>
              </a:rPr>
              <a:t>Explanation</a:t>
            </a:r>
            <a:r>
              <a:rPr lang="en-US" sz="3244">
                <a:solidFill>
                  <a:srgbClr val="000000"/>
                </a:solidFill>
                <a:latin typeface="Lookpeach Font TH"/>
              </a:rPr>
              <a:t>: Every even position is eliminated until the (n−1)th person kills the nth person. As n is a power of 2, each round has an even number of people. Therefore, the person who starts the killing always survives because the process ensures the first person's turn to kill comes up every round until only one person remains.</a:t>
            </a:r>
          </a:p>
        </p:txBody>
      </p:sp>
      <p:sp>
        <p:nvSpPr>
          <p:cNvPr name="Freeform 12" id="12"/>
          <p:cNvSpPr/>
          <p:nvPr/>
        </p:nvSpPr>
        <p:spPr>
          <a:xfrm flipH="false" flipV="false" rot="0">
            <a:off x="4829172" y="5815068"/>
            <a:ext cx="3871266" cy="3871266"/>
          </a:xfrm>
          <a:custGeom>
            <a:avLst/>
            <a:gdLst/>
            <a:ahLst/>
            <a:cxnLst/>
            <a:rect r="r" b="b" t="t" l="l"/>
            <a:pathLst>
              <a:path h="3871266" w="3871266">
                <a:moveTo>
                  <a:pt x="0" y="0"/>
                </a:moveTo>
                <a:lnTo>
                  <a:pt x="3871266" y="0"/>
                </a:lnTo>
                <a:lnTo>
                  <a:pt x="3871266" y="3871266"/>
                </a:lnTo>
                <a:lnTo>
                  <a:pt x="0" y="387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981622" y="5336922"/>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42214" y="6917580"/>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195930" y="8629153"/>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288314" y="7078804"/>
            <a:ext cx="1343793" cy="1343793"/>
          </a:xfrm>
          <a:custGeom>
            <a:avLst/>
            <a:gdLst/>
            <a:ahLst/>
            <a:cxnLst/>
            <a:rect r="r" b="b" t="t" l="l"/>
            <a:pathLst>
              <a:path h="1343793" w="1343793">
                <a:moveTo>
                  <a:pt x="0" y="0"/>
                </a:moveTo>
                <a:lnTo>
                  <a:pt x="1343792" y="0"/>
                </a:lnTo>
                <a:lnTo>
                  <a:pt x="1343792"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545446" y="5357635"/>
            <a:ext cx="248702"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1</a:t>
            </a:r>
          </a:p>
        </p:txBody>
      </p:sp>
      <p:sp>
        <p:nvSpPr>
          <p:cNvPr name="TextBox 18" id="18"/>
          <p:cNvSpPr txBox="true"/>
          <p:nvPr/>
        </p:nvSpPr>
        <p:spPr>
          <a:xfrm rot="0">
            <a:off x="8295743" y="6935929"/>
            <a:ext cx="436735"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2</a:t>
            </a:r>
          </a:p>
        </p:txBody>
      </p:sp>
      <p:sp>
        <p:nvSpPr>
          <p:cNvPr name="TextBox 19" id="19"/>
          <p:cNvSpPr txBox="true"/>
          <p:nvPr/>
        </p:nvSpPr>
        <p:spPr>
          <a:xfrm rot="0">
            <a:off x="4752994" y="7097153"/>
            <a:ext cx="41443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4</a:t>
            </a:r>
          </a:p>
        </p:txBody>
      </p:sp>
      <p:sp>
        <p:nvSpPr>
          <p:cNvPr name="TextBox 20" id="20"/>
          <p:cNvSpPr txBox="true"/>
          <p:nvPr/>
        </p:nvSpPr>
        <p:spPr>
          <a:xfrm rot="0">
            <a:off x="6681115" y="8647502"/>
            <a:ext cx="37342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3</a:t>
            </a:r>
          </a:p>
        </p:txBody>
      </p:sp>
      <p:sp>
        <p:nvSpPr>
          <p:cNvPr name="TextBox 21" id="21"/>
          <p:cNvSpPr txBox="true"/>
          <p:nvPr/>
        </p:nvSpPr>
        <p:spPr>
          <a:xfrm rot="0">
            <a:off x="9747982" y="6314833"/>
            <a:ext cx="4965604" cy="2314320"/>
          </a:xfrm>
          <a:prstGeom prst="rect">
            <a:avLst/>
          </a:prstGeom>
        </p:spPr>
        <p:txBody>
          <a:bodyPr anchor="t" rtlCol="false" tIns="0" lIns="0" bIns="0" rIns="0">
            <a:spAutoFit/>
          </a:bodyPr>
          <a:lstStyle/>
          <a:p>
            <a:pPr algn="ctr">
              <a:lnSpc>
                <a:spcPts val="6163"/>
              </a:lnSpc>
            </a:pPr>
            <a:r>
              <a:rPr lang="en-US" sz="4402">
                <a:solidFill>
                  <a:srgbClr val="000000"/>
                </a:solidFill>
                <a:latin typeface="Lookpeach Font TH"/>
              </a:rPr>
              <a:t>3 kills 4 and</a:t>
            </a:r>
            <a:r>
              <a:rPr lang="en-US" sz="4402">
                <a:solidFill>
                  <a:srgbClr val="000000"/>
                </a:solidFill>
                <a:latin typeface="Lookpeach Font TH"/>
              </a:rPr>
              <a:t> </a:t>
            </a:r>
          </a:p>
          <a:p>
            <a:pPr algn="ctr">
              <a:lnSpc>
                <a:spcPts val="6163"/>
              </a:lnSpc>
            </a:pPr>
            <a:r>
              <a:rPr lang="en-US" sz="4402">
                <a:solidFill>
                  <a:srgbClr val="000000"/>
                </a:solidFill>
                <a:latin typeface="Lookpeach Font TH"/>
              </a:rPr>
              <a:t>its the turn of 1</a:t>
            </a:r>
          </a:p>
          <a:p>
            <a:pPr algn="ctr">
              <a:lnSpc>
                <a:spcPts val="6163"/>
              </a:lnSpc>
              <a:spcBef>
                <a:spcPct val="0"/>
              </a:spcBef>
            </a:pPr>
          </a:p>
        </p:txBody>
      </p:sp>
      <p:sp>
        <p:nvSpPr>
          <p:cNvPr name="Freeform 22" id="22"/>
          <p:cNvSpPr/>
          <p:nvPr/>
        </p:nvSpPr>
        <p:spPr>
          <a:xfrm flipH="false" flipV="false" rot="0">
            <a:off x="7794281" y="7125272"/>
            <a:ext cx="1504770" cy="1136101"/>
          </a:xfrm>
          <a:custGeom>
            <a:avLst/>
            <a:gdLst/>
            <a:ahLst/>
            <a:cxnLst/>
            <a:rect r="r" b="b" t="t" l="l"/>
            <a:pathLst>
              <a:path h="1136101" w="1504770">
                <a:moveTo>
                  <a:pt x="0" y="0"/>
                </a:moveTo>
                <a:lnTo>
                  <a:pt x="1504770" y="0"/>
                </a:lnTo>
                <a:lnTo>
                  <a:pt x="1504770" y="1136101"/>
                </a:lnTo>
                <a:lnTo>
                  <a:pt x="0" y="1136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4288314" y="7182650"/>
            <a:ext cx="1504770" cy="1136101"/>
          </a:xfrm>
          <a:custGeom>
            <a:avLst/>
            <a:gdLst/>
            <a:ahLst/>
            <a:cxnLst/>
            <a:rect r="r" b="b" t="t" l="l"/>
            <a:pathLst>
              <a:path h="1136101" w="1504770">
                <a:moveTo>
                  <a:pt x="0" y="0"/>
                </a:moveTo>
                <a:lnTo>
                  <a:pt x="1504769" y="0"/>
                </a:lnTo>
                <a:lnTo>
                  <a:pt x="1504769" y="1136101"/>
                </a:lnTo>
                <a:lnTo>
                  <a:pt x="0" y="1136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731059"/>
            <a:ext cx="13307037" cy="716765"/>
          </a:xfrm>
          <a:prstGeom prst="rect">
            <a:avLst/>
          </a:prstGeom>
        </p:spPr>
        <p:txBody>
          <a:bodyPr anchor="t" rtlCol="false" tIns="0" lIns="0" bIns="0" rIns="0">
            <a:spAutoFit/>
          </a:bodyPr>
          <a:lstStyle/>
          <a:p>
            <a:pPr algn="ctr" marL="896181" indent="-448091" lvl="1">
              <a:lnSpc>
                <a:spcPts val="5811"/>
              </a:lnSpc>
              <a:buFont typeface="Arial"/>
              <a:buChar char="•"/>
            </a:pPr>
            <a:r>
              <a:rPr lang="en-US" sz="4150" u="sng">
                <a:solidFill>
                  <a:srgbClr val="000000"/>
                </a:solidFill>
                <a:latin typeface="Puimek Font TH"/>
              </a:rPr>
              <a:t>Fact 1</a:t>
            </a:r>
            <a:r>
              <a:rPr lang="en-US" sz="4150">
                <a:solidFill>
                  <a:srgbClr val="000000"/>
                </a:solidFill>
                <a:latin typeface="Puimek Font TH"/>
              </a:rPr>
              <a:t>: When n=2^a The winning position is always 1 </a:t>
            </a:r>
          </a:p>
        </p:txBody>
      </p:sp>
      <p:sp>
        <p:nvSpPr>
          <p:cNvPr name="TextBox 11" id="11"/>
          <p:cNvSpPr txBox="true"/>
          <p:nvPr/>
        </p:nvSpPr>
        <p:spPr>
          <a:xfrm rot="0">
            <a:off x="381274" y="2571348"/>
            <a:ext cx="17525453" cy="2270274"/>
          </a:xfrm>
          <a:prstGeom prst="rect">
            <a:avLst/>
          </a:prstGeom>
        </p:spPr>
        <p:txBody>
          <a:bodyPr anchor="t" rtlCol="false" tIns="0" lIns="0" bIns="0" rIns="0">
            <a:spAutoFit/>
          </a:bodyPr>
          <a:lstStyle/>
          <a:p>
            <a:pPr algn="ctr">
              <a:lnSpc>
                <a:spcPts val="4541"/>
              </a:lnSpc>
              <a:spcBef>
                <a:spcPct val="0"/>
              </a:spcBef>
            </a:pPr>
            <a:r>
              <a:rPr lang="en-US" sz="3244" u="sng">
                <a:solidFill>
                  <a:srgbClr val="000000"/>
                </a:solidFill>
                <a:latin typeface="Lookpeach Font TH Bold"/>
              </a:rPr>
              <a:t>Explanation</a:t>
            </a:r>
            <a:r>
              <a:rPr lang="en-US" sz="3244">
                <a:solidFill>
                  <a:srgbClr val="000000"/>
                </a:solidFill>
                <a:latin typeface="Lookpeach Font TH"/>
              </a:rPr>
              <a:t>: Every even position is eliminated until the (n−1)th person kills the nth person. As n is a power of 2, each round has an even number of people. Therefore, the person who starts the killing always survives because the process ensures the first person's turn to kill comes up every round until only one person remains.</a:t>
            </a:r>
          </a:p>
        </p:txBody>
      </p:sp>
      <p:sp>
        <p:nvSpPr>
          <p:cNvPr name="Freeform 12" id="12"/>
          <p:cNvSpPr/>
          <p:nvPr/>
        </p:nvSpPr>
        <p:spPr>
          <a:xfrm flipH="false" flipV="false" rot="0">
            <a:off x="4829172" y="5815068"/>
            <a:ext cx="3871266" cy="3871266"/>
          </a:xfrm>
          <a:custGeom>
            <a:avLst/>
            <a:gdLst/>
            <a:ahLst/>
            <a:cxnLst/>
            <a:rect r="r" b="b" t="t" l="l"/>
            <a:pathLst>
              <a:path h="3871266" w="3871266">
                <a:moveTo>
                  <a:pt x="0" y="0"/>
                </a:moveTo>
                <a:lnTo>
                  <a:pt x="3871266" y="0"/>
                </a:lnTo>
                <a:lnTo>
                  <a:pt x="3871266" y="3871266"/>
                </a:lnTo>
                <a:lnTo>
                  <a:pt x="0" y="387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981622" y="5336922"/>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42214" y="6917580"/>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195930" y="8629153"/>
            <a:ext cx="1343793" cy="1343793"/>
          </a:xfrm>
          <a:custGeom>
            <a:avLst/>
            <a:gdLst/>
            <a:ahLst/>
            <a:cxnLst/>
            <a:rect r="r" b="b" t="t" l="l"/>
            <a:pathLst>
              <a:path h="1343793" w="1343793">
                <a:moveTo>
                  <a:pt x="0" y="0"/>
                </a:moveTo>
                <a:lnTo>
                  <a:pt x="1343793" y="0"/>
                </a:lnTo>
                <a:lnTo>
                  <a:pt x="1343793"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288314" y="7078804"/>
            <a:ext cx="1343793" cy="1343793"/>
          </a:xfrm>
          <a:custGeom>
            <a:avLst/>
            <a:gdLst/>
            <a:ahLst/>
            <a:cxnLst/>
            <a:rect r="r" b="b" t="t" l="l"/>
            <a:pathLst>
              <a:path h="1343793" w="1343793">
                <a:moveTo>
                  <a:pt x="0" y="0"/>
                </a:moveTo>
                <a:lnTo>
                  <a:pt x="1343792" y="0"/>
                </a:lnTo>
                <a:lnTo>
                  <a:pt x="1343792" y="1343793"/>
                </a:lnTo>
                <a:lnTo>
                  <a:pt x="0" y="134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545446" y="5357635"/>
            <a:ext cx="248702"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1</a:t>
            </a:r>
          </a:p>
        </p:txBody>
      </p:sp>
      <p:sp>
        <p:nvSpPr>
          <p:cNvPr name="TextBox 18" id="18"/>
          <p:cNvSpPr txBox="true"/>
          <p:nvPr/>
        </p:nvSpPr>
        <p:spPr>
          <a:xfrm rot="0">
            <a:off x="8295743" y="6935929"/>
            <a:ext cx="436735"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2</a:t>
            </a:r>
          </a:p>
        </p:txBody>
      </p:sp>
      <p:sp>
        <p:nvSpPr>
          <p:cNvPr name="TextBox 19" id="19"/>
          <p:cNvSpPr txBox="true"/>
          <p:nvPr/>
        </p:nvSpPr>
        <p:spPr>
          <a:xfrm rot="0">
            <a:off x="4752994" y="7097153"/>
            <a:ext cx="41443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4</a:t>
            </a:r>
          </a:p>
        </p:txBody>
      </p:sp>
      <p:sp>
        <p:nvSpPr>
          <p:cNvPr name="TextBox 20" id="20"/>
          <p:cNvSpPr txBox="true"/>
          <p:nvPr/>
        </p:nvSpPr>
        <p:spPr>
          <a:xfrm rot="0">
            <a:off x="6681115" y="8647502"/>
            <a:ext cx="373423" cy="1164220"/>
          </a:xfrm>
          <a:prstGeom prst="rect">
            <a:avLst/>
          </a:prstGeom>
        </p:spPr>
        <p:txBody>
          <a:bodyPr anchor="t" rtlCol="false" tIns="0" lIns="0" bIns="0" rIns="0">
            <a:spAutoFit/>
          </a:bodyPr>
          <a:lstStyle/>
          <a:p>
            <a:pPr algn="ctr">
              <a:lnSpc>
                <a:spcPts val="9419"/>
              </a:lnSpc>
              <a:spcBef>
                <a:spcPct val="0"/>
              </a:spcBef>
            </a:pPr>
            <a:r>
              <a:rPr lang="en-US" sz="6728">
                <a:solidFill>
                  <a:srgbClr val="000000"/>
                </a:solidFill>
                <a:latin typeface="Sunday"/>
              </a:rPr>
              <a:t>3</a:t>
            </a:r>
          </a:p>
        </p:txBody>
      </p:sp>
      <p:sp>
        <p:nvSpPr>
          <p:cNvPr name="TextBox 21" id="21"/>
          <p:cNvSpPr txBox="true"/>
          <p:nvPr/>
        </p:nvSpPr>
        <p:spPr>
          <a:xfrm rot="0">
            <a:off x="9747982" y="6314833"/>
            <a:ext cx="4965604" cy="3094462"/>
          </a:xfrm>
          <a:prstGeom prst="rect">
            <a:avLst/>
          </a:prstGeom>
        </p:spPr>
        <p:txBody>
          <a:bodyPr anchor="t" rtlCol="false" tIns="0" lIns="0" bIns="0" rIns="0">
            <a:spAutoFit/>
          </a:bodyPr>
          <a:lstStyle/>
          <a:p>
            <a:pPr algn="ctr">
              <a:lnSpc>
                <a:spcPts val="6163"/>
              </a:lnSpc>
            </a:pPr>
            <a:r>
              <a:rPr lang="en-US" sz="4402">
                <a:solidFill>
                  <a:srgbClr val="000000"/>
                </a:solidFill>
                <a:latin typeface="Lookpeach Font TH"/>
              </a:rPr>
              <a:t>1 kills 3 and 1 is the last man standing</a:t>
            </a:r>
          </a:p>
          <a:p>
            <a:pPr algn="ctr">
              <a:lnSpc>
                <a:spcPts val="6163"/>
              </a:lnSpc>
              <a:spcBef>
                <a:spcPct val="0"/>
              </a:spcBef>
            </a:pPr>
          </a:p>
        </p:txBody>
      </p:sp>
      <p:sp>
        <p:nvSpPr>
          <p:cNvPr name="Freeform 22" id="22"/>
          <p:cNvSpPr/>
          <p:nvPr/>
        </p:nvSpPr>
        <p:spPr>
          <a:xfrm flipH="false" flipV="false" rot="0">
            <a:off x="7794281" y="7125272"/>
            <a:ext cx="1504770" cy="1136101"/>
          </a:xfrm>
          <a:custGeom>
            <a:avLst/>
            <a:gdLst/>
            <a:ahLst/>
            <a:cxnLst/>
            <a:rect r="r" b="b" t="t" l="l"/>
            <a:pathLst>
              <a:path h="1136101" w="1504770">
                <a:moveTo>
                  <a:pt x="0" y="0"/>
                </a:moveTo>
                <a:lnTo>
                  <a:pt x="1504770" y="0"/>
                </a:lnTo>
                <a:lnTo>
                  <a:pt x="1504770" y="1136101"/>
                </a:lnTo>
                <a:lnTo>
                  <a:pt x="0" y="1136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4288314" y="7182650"/>
            <a:ext cx="1504770" cy="1136101"/>
          </a:xfrm>
          <a:custGeom>
            <a:avLst/>
            <a:gdLst/>
            <a:ahLst/>
            <a:cxnLst/>
            <a:rect r="r" b="b" t="t" l="l"/>
            <a:pathLst>
              <a:path h="1136101" w="1504770">
                <a:moveTo>
                  <a:pt x="0" y="0"/>
                </a:moveTo>
                <a:lnTo>
                  <a:pt x="1504769" y="0"/>
                </a:lnTo>
                <a:lnTo>
                  <a:pt x="1504769" y="1136101"/>
                </a:lnTo>
                <a:lnTo>
                  <a:pt x="0" y="1136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6115442" y="8732999"/>
            <a:ext cx="1504770" cy="1136101"/>
          </a:xfrm>
          <a:custGeom>
            <a:avLst/>
            <a:gdLst/>
            <a:ahLst/>
            <a:cxnLst/>
            <a:rect r="r" b="b" t="t" l="l"/>
            <a:pathLst>
              <a:path h="1136101" w="1504770">
                <a:moveTo>
                  <a:pt x="0" y="0"/>
                </a:moveTo>
                <a:lnTo>
                  <a:pt x="1504769" y="0"/>
                </a:lnTo>
                <a:lnTo>
                  <a:pt x="1504769" y="1136101"/>
                </a:lnTo>
                <a:lnTo>
                  <a:pt x="0" y="11361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185860"/>
            <a:ext cx="12316245" cy="2180567"/>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2</a:t>
            </a:r>
            <a:r>
              <a:rPr lang="en-US" sz="4150">
                <a:solidFill>
                  <a:srgbClr val="000000"/>
                </a:solidFill>
                <a:latin typeface="Puimek Font TH"/>
              </a:rPr>
              <a:t>: When n=2a +L the winning position is 2*L+1</a:t>
            </a:r>
          </a:p>
          <a:p>
            <a:pPr algn="ctr">
              <a:lnSpc>
                <a:spcPts val="5811"/>
              </a:lnSpc>
            </a:pPr>
          </a:p>
        </p:txBody>
      </p:sp>
      <p:sp>
        <p:nvSpPr>
          <p:cNvPr name="TextBox 10" id="10"/>
          <p:cNvSpPr txBox="true"/>
          <p:nvPr/>
        </p:nvSpPr>
        <p:spPr>
          <a:xfrm rot="0">
            <a:off x="381274" y="2786746"/>
            <a:ext cx="17525453" cy="3413274"/>
          </a:xfrm>
          <a:prstGeom prst="rect">
            <a:avLst/>
          </a:prstGeom>
        </p:spPr>
        <p:txBody>
          <a:bodyPr anchor="t" rtlCol="false" tIns="0" lIns="0" bIns="0" rIns="0">
            <a:spAutoFit/>
          </a:bodyPr>
          <a:lstStyle/>
          <a:p>
            <a:pPr algn="ctr">
              <a:lnSpc>
                <a:spcPts val="4541"/>
              </a:lnSpc>
            </a:pPr>
            <a:r>
              <a:rPr lang="en-US" sz="3244" u="sng">
                <a:solidFill>
                  <a:srgbClr val="000000"/>
                </a:solidFill>
                <a:latin typeface="Lookpeach Font TH Bold"/>
              </a:rPr>
              <a:t>Explanation</a:t>
            </a:r>
            <a:r>
              <a:rPr lang="en-US" sz="3244">
                <a:solidFill>
                  <a:srgbClr val="000000"/>
                </a:solidFill>
                <a:latin typeface="Lookpeach Font TH"/>
              </a:rPr>
              <a:t>: Using the above fact, when 2a people are left in the circle, then the person who starts the killing survives. So, in this case, after l persons are killed, there are 2a people left in the circle, so the person whose chance will be to kill after killing l people will survive in the end. And the position at which it lands after killing l people will be 2*l+1.</a:t>
            </a:r>
          </a:p>
          <a:p>
            <a:pPr algn="ctr">
              <a:lnSpc>
                <a:spcPts val="4541"/>
              </a:lnSpc>
              <a:spcBef>
                <a:spcPct val="0"/>
              </a:spcBef>
            </a:pPr>
            <a:r>
              <a:rPr lang="en-US" sz="3244">
                <a:solidFill>
                  <a:srgbClr val="000000"/>
                </a:solidFill>
                <a:latin typeface="Lookpeach Font TH"/>
              </a:rPr>
              <a:t>.</a:t>
            </a:r>
          </a:p>
        </p:txBody>
      </p:sp>
      <p:grpSp>
        <p:nvGrpSpPr>
          <p:cNvPr name="Group 11" id="11"/>
          <p:cNvGrpSpPr/>
          <p:nvPr/>
        </p:nvGrpSpPr>
        <p:grpSpPr>
          <a:xfrm rot="0">
            <a:off x="2446383" y="5700888"/>
            <a:ext cx="7519381" cy="4047942"/>
            <a:chOff x="0" y="0"/>
            <a:chExt cx="10025842" cy="5397256"/>
          </a:xfrm>
        </p:grpSpPr>
        <p:sp>
          <p:nvSpPr>
            <p:cNvPr name="Freeform 12" id="12"/>
            <p:cNvSpPr/>
            <p:nvPr/>
          </p:nvSpPr>
          <p:spPr>
            <a:xfrm flipH="false" flipV="false" rot="0">
              <a:off x="531934" y="520876"/>
              <a:ext cx="4466287" cy="4466287"/>
            </a:xfrm>
            <a:custGeom>
              <a:avLst/>
              <a:gdLst/>
              <a:ahLst/>
              <a:cxnLst/>
              <a:rect r="r" b="b" t="t" l="l"/>
              <a:pathLst>
                <a:path h="4466287" w="4466287">
                  <a:moveTo>
                    <a:pt x="0" y="0"/>
                  </a:moveTo>
                  <a:lnTo>
                    <a:pt x="4466287" y="0"/>
                  </a:lnTo>
                  <a:lnTo>
                    <a:pt x="4466287" y="4466288"/>
                  </a:lnTo>
                  <a:lnTo>
                    <a:pt x="0" y="4466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104268" y="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828767" y="663134"/>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0" y="2400496"/>
              <a:ext cx="1321618" cy="1321618"/>
            </a:xfrm>
            <a:custGeom>
              <a:avLst/>
              <a:gdLst/>
              <a:ahLst/>
              <a:cxnLst/>
              <a:rect r="r" b="b" t="t" l="l"/>
              <a:pathLst>
                <a:path h="1321618" w="1321618">
                  <a:moveTo>
                    <a:pt x="0" y="0"/>
                  </a:moveTo>
                  <a:lnTo>
                    <a:pt x="1321618" y="0"/>
                  </a:lnTo>
                  <a:lnTo>
                    <a:pt x="1321618" y="1321619"/>
                  </a:lnTo>
                  <a:lnTo>
                    <a:pt x="0" y="13216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8788" y="65638"/>
              <a:ext cx="24459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1</a:t>
              </a:r>
            </a:p>
          </p:txBody>
        </p:sp>
        <p:sp>
          <p:nvSpPr>
            <p:cNvPr name="TextBox 17" id="17"/>
            <p:cNvSpPr txBox="true"/>
            <p:nvPr/>
          </p:nvSpPr>
          <p:spPr>
            <a:xfrm rot="0">
              <a:off x="4274812" y="726447"/>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2</a:t>
              </a:r>
            </a:p>
          </p:txBody>
        </p:sp>
        <p:sp>
          <p:nvSpPr>
            <p:cNvPr name="TextBox 18" id="18"/>
            <p:cNvSpPr txBox="true"/>
            <p:nvPr/>
          </p:nvSpPr>
          <p:spPr>
            <a:xfrm rot="0">
              <a:off x="457012" y="246381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6</a:t>
              </a:r>
            </a:p>
          </p:txBody>
        </p:sp>
        <p:sp>
          <p:nvSpPr>
            <p:cNvPr name="TextBox 19" id="19"/>
            <p:cNvSpPr txBox="true"/>
            <p:nvPr/>
          </p:nvSpPr>
          <p:spPr>
            <a:xfrm rot="0">
              <a:off x="5553266" y="1688933"/>
              <a:ext cx="4472576" cy="2258495"/>
            </a:xfrm>
            <a:prstGeom prst="rect">
              <a:avLst/>
            </a:prstGeom>
          </p:spPr>
          <p:txBody>
            <a:bodyPr anchor="t" rtlCol="false" tIns="0" lIns="0" bIns="0" rIns="0">
              <a:spAutoFit/>
            </a:bodyPr>
            <a:lstStyle/>
            <a:p>
              <a:pPr algn="ctr">
                <a:lnSpc>
                  <a:spcPts val="4546"/>
                </a:lnSpc>
                <a:spcBef>
                  <a:spcPct val="0"/>
                </a:spcBef>
              </a:pPr>
              <a:r>
                <a:rPr lang="en-US" sz="3247">
                  <a:solidFill>
                    <a:srgbClr val="000000"/>
                  </a:solidFill>
                  <a:latin typeface="Lookpeach Font TH"/>
                </a:rPr>
                <a:t>Where n=7, k=2 and the starting position is 1</a:t>
              </a:r>
            </a:p>
          </p:txBody>
        </p:sp>
        <p:sp>
          <p:nvSpPr>
            <p:cNvPr name="Freeform 20" id="20"/>
            <p:cNvSpPr/>
            <p:nvPr/>
          </p:nvSpPr>
          <p:spPr>
            <a:xfrm flipH="false" flipV="false" rot="0">
              <a:off x="4231648" y="255906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4677693" y="2622373"/>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3</a:t>
              </a:r>
            </a:p>
          </p:txBody>
        </p:sp>
        <p:sp>
          <p:nvSpPr>
            <p:cNvPr name="Freeform 22" id="22"/>
            <p:cNvSpPr/>
            <p:nvPr/>
          </p:nvSpPr>
          <p:spPr>
            <a:xfrm flipH="false" flipV="false" rot="0">
              <a:off x="2953194" y="407563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399239" y="413895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4</a:t>
              </a:r>
            </a:p>
          </p:txBody>
        </p:sp>
        <p:sp>
          <p:nvSpPr>
            <p:cNvPr name="Freeform 24" id="24"/>
            <p:cNvSpPr/>
            <p:nvPr/>
          </p:nvSpPr>
          <p:spPr>
            <a:xfrm flipH="false" flipV="false" rot="0">
              <a:off x="1024898" y="388067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470943" y="394399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5</a:t>
              </a:r>
            </a:p>
          </p:txBody>
        </p:sp>
        <p:sp>
          <p:nvSpPr>
            <p:cNvPr name="Freeform 26" id="26"/>
            <p:cNvSpPr/>
            <p:nvPr/>
          </p:nvSpPr>
          <p:spPr>
            <a:xfrm flipH="false" flipV="false" rot="0">
              <a:off x="531934" y="520876"/>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988946" y="58419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7</a:t>
              </a:r>
            </a:p>
          </p:txBody>
        </p:sp>
      </p:grpSp>
      <p:sp>
        <p:nvSpPr>
          <p:cNvPr name="Freeform 28" id="28"/>
          <p:cNvSpPr/>
          <p:nvPr/>
        </p:nvSpPr>
        <p:spPr>
          <a:xfrm flipH="false" flipV="false" rot="0">
            <a:off x="10911099" y="6200020"/>
            <a:ext cx="5646079" cy="2950076"/>
          </a:xfrm>
          <a:custGeom>
            <a:avLst/>
            <a:gdLst/>
            <a:ahLst/>
            <a:cxnLst/>
            <a:rect r="r" b="b" t="t" l="l"/>
            <a:pathLst>
              <a:path h="2950076" w="5646079">
                <a:moveTo>
                  <a:pt x="0" y="0"/>
                </a:moveTo>
                <a:lnTo>
                  <a:pt x="5646079" y="0"/>
                </a:lnTo>
                <a:lnTo>
                  <a:pt x="5646079" y="2950076"/>
                </a:lnTo>
                <a:lnTo>
                  <a:pt x="0" y="2950076"/>
                </a:lnTo>
                <a:lnTo>
                  <a:pt x="0" y="0"/>
                </a:lnTo>
                <a:close/>
              </a:path>
            </a:pathLst>
          </a:custGeom>
          <a:blipFill>
            <a:blip r:embed="rId10"/>
            <a:stretch>
              <a:fillRect l="0" t="0" r="0" b="0"/>
            </a:stretch>
          </a:blipFill>
          <a:ln cap="sq">
            <a:noFill/>
            <a:prstDash val="solid"/>
            <a:miter/>
          </a:ln>
        </p:spPr>
      </p:sp>
      <p:sp>
        <p:nvSpPr>
          <p:cNvPr name="TextBox 29" id="29"/>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TextBox 30" id="30"/>
          <p:cNvSpPr txBox="true"/>
          <p:nvPr/>
        </p:nvSpPr>
        <p:spPr>
          <a:xfrm rot="0">
            <a:off x="10911099" y="6972054"/>
            <a:ext cx="5646079" cy="1722629"/>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Here 7=2^2+3</a:t>
            </a:r>
          </a:p>
          <a:p>
            <a:pPr algn="ctr">
              <a:lnSpc>
                <a:spcPts val="6901"/>
              </a:lnSpc>
              <a:spcBef>
                <a:spcPct val="0"/>
              </a:spcBef>
            </a:pPr>
            <a:r>
              <a:rPr lang="en-US" sz="4929">
                <a:solidFill>
                  <a:srgbClr val="000000"/>
                </a:solidFill>
                <a:latin typeface="Puimek Font TH"/>
              </a:rPr>
              <a:t>so L=3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185860"/>
            <a:ext cx="12316245" cy="2180567"/>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2</a:t>
            </a:r>
            <a:r>
              <a:rPr lang="en-US" sz="4150">
                <a:solidFill>
                  <a:srgbClr val="000000"/>
                </a:solidFill>
                <a:latin typeface="Puimek Font TH"/>
              </a:rPr>
              <a:t>: When n=2a +L the winning position is 2*L+1</a:t>
            </a:r>
          </a:p>
          <a:p>
            <a:pPr algn="ctr">
              <a:lnSpc>
                <a:spcPts val="5811"/>
              </a:lnSpc>
            </a:pPr>
          </a:p>
        </p:txBody>
      </p:sp>
      <p:sp>
        <p:nvSpPr>
          <p:cNvPr name="TextBox 10" id="10"/>
          <p:cNvSpPr txBox="true"/>
          <p:nvPr/>
        </p:nvSpPr>
        <p:spPr>
          <a:xfrm rot="0">
            <a:off x="381274" y="2786746"/>
            <a:ext cx="17525453" cy="3413274"/>
          </a:xfrm>
          <a:prstGeom prst="rect">
            <a:avLst/>
          </a:prstGeom>
        </p:spPr>
        <p:txBody>
          <a:bodyPr anchor="t" rtlCol="false" tIns="0" lIns="0" bIns="0" rIns="0">
            <a:spAutoFit/>
          </a:bodyPr>
          <a:lstStyle/>
          <a:p>
            <a:pPr algn="ctr">
              <a:lnSpc>
                <a:spcPts val="4541"/>
              </a:lnSpc>
            </a:pPr>
            <a:r>
              <a:rPr lang="en-US" sz="3244" u="sng">
                <a:solidFill>
                  <a:srgbClr val="000000"/>
                </a:solidFill>
                <a:latin typeface="Lookpeach Font TH Bold"/>
              </a:rPr>
              <a:t>Explanation</a:t>
            </a:r>
            <a:r>
              <a:rPr lang="en-US" sz="3244">
                <a:solidFill>
                  <a:srgbClr val="000000"/>
                </a:solidFill>
                <a:latin typeface="Lookpeach Font TH"/>
              </a:rPr>
              <a:t>: Using the above fact, when 2a people are left in the circle, then the person who starts the killing survives. So, in this case, after l persons are killed, there are 2a people left in the circle, so the person whose chance will be to kill after killing l people will survive in the end. And the position at which it lands after killing l people will be 2*l+1.</a:t>
            </a:r>
          </a:p>
          <a:p>
            <a:pPr algn="ctr">
              <a:lnSpc>
                <a:spcPts val="4541"/>
              </a:lnSpc>
              <a:spcBef>
                <a:spcPct val="0"/>
              </a:spcBef>
            </a:pPr>
            <a:r>
              <a:rPr lang="en-US" sz="3244">
                <a:solidFill>
                  <a:srgbClr val="000000"/>
                </a:solidFill>
                <a:latin typeface="Lookpeach Font TH"/>
              </a:rPr>
              <a:t>.</a:t>
            </a:r>
          </a:p>
        </p:txBody>
      </p:sp>
      <p:grpSp>
        <p:nvGrpSpPr>
          <p:cNvPr name="Group 11" id="11"/>
          <p:cNvGrpSpPr/>
          <p:nvPr/>
        </p:nvGrpSpPr>
        <p:grpSpPr>
          <a:xfrm rot="0">
            <a:off x="2446383" y="5700888"/>
            <a:ext cx="7519381" cy="4047942"/>
            <a:chOff x="0" y="0"/>
            <a:chExt cx="10025842" cy="5397256"/>
          </a:xfrm>
        </p:grpSpPr>
        <p:sp>
          <p:nvSpPr>
            <p:cNvPr name="Freeform 12" id="12"/>
            <p:cNvSpPr/>
            <p:nvPr/>
          </p:nvSpPr>
          <p:spPr>
            <a:xfrm flipH="false" flipV="false" rot="0">
              <a:off x="531934" y="520876"/>
              <a:ext cx="4466287" cy="4466287"/>
            </a:xfrm>
            <a:custGeom>
              <a:avLst/>
              <a:gdLst/>
              <a:ahLst/>
              <a:cxnLst/>
              <a:rect r="r" b="b" t="t" l="l"/>
              <a:pathLst>
                <a:path h="4466287" w="4466287">
                  <a:moveTo>
                    <a:pt x="0" y="0"/>
                  </a:moveTo>
                  <a:lnTo>
                    <a:pt x="4466287" y="0"/>
                  </a:lnTo>
                  <a:lnTo>
                    <a:pt x="4466287" y="4466288"/>
                  </a:lnTo>
                  <a:lnTo>
                    <a:pt x="0" y="4466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104268" y="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828767" y="663134"/>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0" y="2400496"/>
              <a:ext cx="1321618" cy="1321618"/>
            </a:xfrm>
            <a:custGeom>
              <a:avLst/>
              <a:gdLst/>
              <a:ahLst/>
              <a:cxnLst/>
              <a:rect r="r" b="b" t="t" l="l"/>
              <a:pathLst>
                <a:path h="1321618" w="1321618">
                  <a:moveTo>
                    <a:pt x="0" y="0"/>
                  </a:moveTo>
                  <a:lnTo>
                    <a:pt x="1321618" y="0"/>
                  </a:lnTo>
                  <a:lnTo>
                    <a:pt x="1321618" y="1321619"/>
                  </a:lnTo>
                  <a:lnTo>
                    <a:pt x="0" y="13216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8788" y="65638"/>
              <a:ext cx="24459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1</a:t>
              </a:r>
            </a:p>
          </p:txBody>
        </p:sp>
        <p:sp>
          <p:nvSpPr>
            <p:cNvPr name="TextBox 17" id="17"/>
            <p:cNvSpPr txBox="true"/>
            <p:nvPr/>
          </p:nvSpPr>
          <p:spPr>
            <a:xfrm rot="0">
              <a:off x="4274812" y="726447"/>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2</a:t>
              </a:r>
            </a:p>
          </p:txBody>
        </p:sp>
        <p:sp>
          <p:nvSpPr>
            <p:cNvPr name="TextBox 18" id="18"/>
            <p:cNvSpPr txBox="true"/>
            <p:nvPr/>
          </p:nvSpPr>
          <p:spPr>
            <a:xfrm rot="0">
              <a:off x="457012" y="246381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6</a:t>
              </a:r>
            </a:p>
          </p:txBody>
        </p:sp>
        <p:sp>
          <p:nvSpPr>
            <p:cNvPr name="TextBox 19" id="19"/>
            <p:cNvSpPr txBox="true"/>
            <p:nvPr/>
          </p:nvSpPr>
          <p:spPr>
            <a:xfrm rot="0">
              <a:off x="5553266" y="1688933"/>
              <a:ext cx="4472576" cy="1491227"/>
            </a:xfrm>
            <a:prstGeom prst="rect">
              <a:avLst/>
            </a:prstGeom>
          </p:spPr>
          <p:txBody>
            <a:bodyPr anchor="t" rtlCol="false" tIns="0" lIns="0" bIns="0" rIns="0">
              <a:spAutoFit/>
            </a:bodyPr>
            <a:lstStyle/>
            <a:p>
              <a:pPr algn="ctr">
                <a:lnSpc>
                  <a:spcPts val="4546"/>
                </a:lnSpc>
                <a:spcBef>
                  <a:spcPct val="0"/>
                </a:spcBef>
              </a:pPr>
              <a:r>
                <a:rPr lang="en-US" sz="3247">
                  <a:solidFill>
                    <a:srgbClr val="000000"/>
                  </a:solidFill>
                  <a:latin typeface="Lookpeach Font TH"/>
                </a:rPr>
                <a:t>1 kills 2 and its turn of 3</a:t>
              </a:r>
            </a:p>
          </p:txBody>
        </p:sp>
        <p:sp>
          <p:nvSpPr>
            <p:cNvPr name="Freeform 20" id="20"/>
            <p:cNvSpPr/>
            <p:nvPr/>
          </p:nvSpPr>
          <p:spPr>
            <a:xfrm flipH="false" flipV="false" rot="0">
              <a:off x="4231648" y="255906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4677693" y="2622373"/>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3</a:t>
              </a:r>
            </a:p>
          </p:txBody>
        </p:sp>
        <p:sp>
          <p:nvSpPr>
            <p:cNvPr name="Freeform 22" id="22"/>
            <p:cNvSpPr/>
            <p:nvPr/>
          </p:nvSpPr>
          <p:spPr>
            <a:xfrm flipH="false" flipV="false" rot="0">
              <a:off x="2953194" y="407563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399239" y="413895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4</a:t>
              </a:r>
            </a:p>
          </p:txBody>
        </p:sp>
        <p:sp>
          <p:nvSpPr>
            <p:cNvPr name="Freeform 24" id="24"/>
            <p:cNvSpPr/>
            <p:nvPr/>
          </p:nvSpPr>
          <p:spPr>
            <a:xfrm flipH="false" flipV="false" rot="0">
              <a:off x="1024898" y="388067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470943" y="394399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5</a:t>
              </a:r>
            </a:p>
          </p:txBody>
        </p:sp>
        <p:sp>
          <p:nvSpPr>
            <p:cNvPr name="Freeform 26" id="26"/>
            <p:cNvSpPr/>
            <p:nvPr/>
          </p:nvSpPr>
          <p:spPr>
            <a:xfrm flipH="false" flipV="false" rot="0">
              <a:off x="531934" y="520876"/>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988946" y="58419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7</a:t>
              </a:r>
            </a:p>
          </p:txBody>
        </p:sp>
      </p:grpSp>
      <p:sp>
        <p:nvSpPr>
          <p:cNvPr name="TextBox 28" id="2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29" id="29"/>
          <p:cNvSpPr/>
          <p:nvPr/>
        </p:nvSpPr>
        <p:spPr>
          <a:xfrm flipH="false" flipV="false" rot="0">
            <a:off x="5285460" y="6361945"/>
            <a:ext cx="920614" cy="695064"/>
          </a:xfrm>
          <a:custGeom>
            <a:avLst/>
            <a:gdLst/>
            <a:ahLst/>
            <a:cxnLst/>
            <a:rect r="r" b="b" t="t" l="l"/>
            <a:pathLst>
              <a:path h="695064" w="920614">
                <a:moveTo>
                  <a:pt x="0" y="0"/>
                </a:moveTo>
                <a:lnTo>
                  <a:pt x="920614" y="0"/>
                </a:lnTo>
                <a:lnTo>
                  <a:pt x="920614" y="695063"/>
                </a:lnTo>
                <a:lnTo>
                  <a:pt x="0" y="695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185860"/>
            <a:ext cx="12316245" cy="2180567"/>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2</a:t>
            </a:r>
            <a:r>
              <a:rPr lang="en-US" sz="4150">
                <a:solidFill>
                  <a:srgbClr val="000000"/>
                </a:solidFill>
                <a:latin typeface="Puimek Font TH"/>
              </a:rPr>
              <a:t>: When n=2a +L the winning position is 2*L+1</a:t>
            </a:r>
          </a:p>
          <a:p>
            <a:pPr algn="ctr">
              <a:lnSpc>
                <a:spcPts val="5811"/>
              </a:lnSpc>
            </a:pPr>
          </a:p>
        </p:txBody>
      </p:sp>
      <p:sp>
        <p:nvSpPr>
          <p:cNvPr name="TextBox 10" id="10"/>
          <p:cNvSpPr txBox="true"/>
          <p:nvPr/>
        </p:nvSpPr>
        <p:spPr>
          <a:xfrm rot="0">
            <a:off x="381274" y="2786746"/>
            <a:ext cx="17525453" cy="3413274"/>
          </a:xfrm>
          <a:prstGeom prst="rect">
            <a:avLst/>
          </a:prstGeom>
        </p:spPr>
        <p:txBody>
          <a:bodyPr anchor="t" rtlCol="false" tIns="0" lIns="0" bIns="0" rIns="0">
            <a:spAutoFit/>
          </a:bodyPr>
          <a:lstStyle/>
          <a:p>
            <a:pPr algn="ctr">
              <a:lnSpc>
                <a:spcPts val="4541"/>
              </a:lnSpc>
            </a:pPr>
            <a:r>
              <a:rPr lang="en-US" sz="3244" u="sng">
                <a:solidFill>
                  <a:srgbClr val="000000"/>
                </a:solidFill>
                <a:latin typeface="Lookpeach Font TH Bold"/>
              </a:rPr>
              <a:t>Explanation</a:t>
            </a:r>
            <a:r>
              <a:rPr lang="en-US" sz="3244">
                <a:solidFill>
                  <a:srgbClr val="000000"/>
                </a:solidFill>
                <a:latin typeface="Lookpeach Font TH"/>
              </a:rPr>
              <a:t>: Using the above fact, when 2a people are left in the circle, then the person who starts the killing survives. So, in this case, after l persons are killed, there are 2a people left in the circle, so the person whose chance will be to kill after killing l people will survive in the end. And the position at which it lands after killing l people will be 2*l+1.</a:t>
            </a:r>
          </a:p>
          <a:p>
            <a:pPr algn="ctr">
              <a:lnSpc>
                <a:spcPts val="4541"/>
              </a:lnSpc>
              <a:spcBef>
                <a:spcPct val="0"/>
              </a:spcBef>
            </a:pPr>
            <a:r>
              <a:rPr lang="en-US" sz="3244">
                <a:solidFill>
                  <a:srgbClr val="000000"/>
                </a:solidFill>
                <a:latin typeface="Lookpeach Font TH"/>
              </a:rPr>
              <a:t>.</a:t>
            </a:r>
          </a:p>
        </p:txBody>
      </p:sp>
      <p:grpSp>
        <p:nvGrpSpPr>
          <p:cNvPr name="Group 11" id="11"/>
          <p:cNvGrpSpPr/>
          <p:nvPr/>
        </p:nvGrpSpPr>
        <p:grpSpPr>
          <a:xfrm rot="0">
            <a:off x="2446383" y="5700888"/>
            <a:ext cx="7519381" cy="4047942"/>
            <a:chOff x="0" y="0"/>
            <a:chExt cx="10025842" cy="5397256"/>
          </a:xfrm>
        </p:grpSpPr>
        <p:sp>
          <p:nvSpPr>
            <p:cNvPr name="Freeform 12" id="12"/>
            <p:cNvSpPr/>
            <p:nvPr/>
          </p:nvSpPr>
          <p:spPr>
            <a:xfrm flipH="false" flipV="false" rot="0">
              <a:off x="531934" y="520876"/>
              <a:ext cx="4466287" cy="4466287"/>
            </a:xfrm>
            <a:custGeom>
              <a:avLst/>
              <a:gdLst/>
              <a:ahLst/>
              <a:cxnLst/>
              <a:rect r="r" b="b" t="t" l="l"/>
              <a:pathLst>
                <a:path h="4466287" w="4466287">
                  <a:moveTo>
                    <a:pt x="0" y="0"/>
                  </a:moveTo>
                  <a:lnTo>
                    <a:pt x="4466287" y="0"/>
                  </a:lnTo>
                  <a:lnTo>
                    <a:pt x="4466287" y="4466288"/>
                  </a:lnTo>
                  <a:lnTo>
                    <a:pt x="0" y="4466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104268" y="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828767" y="663134"/>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0" y="2400496"/>
              <a:ext cx="1321618" cy="1321618"/>
            </a:xfrm>
            <a:custGeom>
              <a:avLst/>
              <a:gdLst/>
              <a:ahLst/>
              <a:cxnLst/>
              <a:rect r="r" b="b" t="t" l="l"/>
              <a:pathLst>
                <a:path h="1321618" w="1321618">
                  <a:moveTo>
                    <a:pt x="0" y="0"/>
                  </a:moveTo>
                  <a:lnTo>
                    <a:pt x="1321618" y="0"/>
                  </a:lnTo>
                  <a:lnTo>
                    <a:pt x="1321618" y="1321619"/>
                  </a:lnTo>
                  <a:lnTo>
                    <a:pt x="0" y="13216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8788" y="65638"/>
              <a:ext cx="24459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1</a:t>
              </a:r>
            </a:p>
          </p:txBody>
        </p:sp>
        <p:sp>
          <p:nvSpPr>
            <p:cNvPr name="TextBox 17" id="17"/>
            <p:cNvSpPr txBox="true"/>
            <p:nvPr/>
          </p:nvSpPr>
          <p:spPr>
            <a:xfrm rot="0">
              <a:off x="4274812" y="726447"/>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2</a:t>
              </a:r>
            </a:p>
          </p:txBody>
        </p:sp>
        <p:sp>
          <p:nvSpPr>
            <p:cNvPr name="TextBox 18" id="18"/>
            <p:cNvSpPr txBox="true"/>
            <p:nvPr/>
          </p:nvSpPr>
          <p:spPr>
            <a:xfrm rot="0">
              <a:off x="457012" y="246381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6</a:t>
              </a:r>
            </a:p>
          </p:txBody>
        </p:sp>
        <p:sp>
          <p:nvSpPr>
            <p:cNvPr name="TextBox 19" id="19"/>
            <p:cNvSpPr txBox="true"/>
            <p:nvPr/>
          </p:nvSpPr>
          <p:spPr>
            <a:xfrm rot="0">
              <a:off x="5553266" y="1688933"/>
              <a:ext cx="4472576" cy="1491227"/>
            </a:xfrm>
            <a:prstGeom prst="rect">
              <a:avLst/>
            </a:prstGeom>
          </p:spPr>
          <p:txBody>
            <a:bodyPr anchor="t" rtlCol="false" tIns="0" lIns="0" bIns="0" rIns="0">
              <a:spAutoFit/>
            </a:bodyPr>
            <a:lstStyle/>
            <a:p>
              <a:pPr algn="ctr">
                <a:lnSpc>
                  <a:spcPts val="4546"/>
                </a:lnSpc>
                <a:spcBef>
                  <a:spcPct val="0"/>
                </a:spcBef>
              </a:pPr>
              <a:r>
                <a:rPr lang="en-US" sz="3247">
                  <a:solidFill>
                    <a:srgbClr val="000000"/>
                  </a:solidFill>
                  <a:latin typeface="Lookpeach Font TH"/>
                </a:rPr>
                <a:t>3 kills 4 and its turn of 5</a:t>
              </a:r>
            </a:p>
          </p:txBody>
        </p:sp>
        <p:sp>
          <p:nvSpPr>
            <p:cNvPr name="Freeform 20" id="20"/>
            <p:cNvSpPr/>
            <p:nvPr/>
          </p:nvSpPr>
          <p:spPr>
            <a:xfrm flipH="false" flipV="false" rot="0">
              <a:off x="4231648" y="255906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4677693" y="2622373"/>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3</a:t>
              </a:r>
            </a:p>
          </p:txBody>
        </p:sp>
        <p:sp>
          <p:nvSpPr>
            <p:cNvPr name="Freeform 22" id="22"/>
            <p:cNvSpPr/>
            <p:nvPr/>
          </p:nvSpPr>
          <p:spPr>
            <a:xfrm flipH="false" flipV="false" rot="0">
              <a:off x="2953194" y="407563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399239" y="413895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4</a:t>
              </a:r>
            </a:p>
          </p:txBody>
        </p:sp>
        <p:sp>
          <p:nvSpPr>
            <p:cNvPr name="Freeform 24" id="24"/>
            <p:cNvSpPr/>
            <p:nvPr/>
          </p:nvSpPr>
          <p:spPr>
            <a:xfrm flipH="false" flipV="false" rot="0">
              <a:off x="1024898" y="388067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470943" y="394399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5</a:t>
              </a:r>
            </a:p>
          </p:txBody>
        </p:sp>
        <p:sp>
          <p:nvSpPr>
            <p:cNvPr name="Freeform 26" id="26"/>
            <p:cNvSpPr/>
            <p:nvPr/>
          </p:nvSpPr>
          <p:spPr>
            <a:xfrm flipH="false" flipV="false" rot="0">
              <a:off x="531934" y="520876"/>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988946" y="58419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7</a:t>
              </a:r>
            </a:p>
          </p:txBody>
        </p:sp>
      </p:grpSp>
      <p:sp>
        <p:nvSpPr>
          <p:cNvPr name="TextBox 28" id="2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29" id="29"/>
          <p:cNvSpPr/>
          <p:nvPr/>
        </p:nvSpPr>
        <p:spPr>
          <a:xfrm flipH="false" flipV="false" rot="0">
            <a:off x="5285460" y="6361945"/>
            <a:ext cx="920614" cy="695064"/>
          </a:xfrm>
          <a:custGeom>
            <a:avLst/>
            <a:gdLst/>
            <a:ahLst/>
            <a:cxnLst/>
            <a:rect r="r" b="b" t="t" l="l"/>
            <a:pathLst>
              <a:path h="695064" w="920614">
                <a:moveTo>
                  <a:pt x="0" y="0"/>
                </a:moveTo>
                <a:lnTo>
                  <a:pt x="920614" y="0"/>
                </a:lnTo>
                <a:lnTo>
                  <a:pt x="920614" y="695063"/>
                </a:lnTo>
                <a:lnTo>
                  <a:pt x="0" y="695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4662603" y="8910768"/>
            <a:ext cx="920614" cy="695064"/>
          </a:xfrm>
          <a:custGeom>
            <a:avLst/>
            <a:gdLst/>
            <a:ahLst/>
            <a:cxnLst/>
            <a:rect r="r" b="b" t="t" l="l"/>
            <a:pathLst>
              <a:path h="695064" w="920614">
                <a:moveTo>
                  <a:pt x="0" y="0"/>
                </a:moveTo>
                <a:lnTo>
                  <a:pt x="920614" y="0"/>
                </a:lnTo>
                <a:lnTo>
                  <a:pt x="920614" y="695064"/>
                </a:lnTo>
                <a:lnTo>
                  <a:pt x="0" y="6950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185860"/>
            <a:ext cx="12316245" cy="2180567"/>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2</a:t>
            </a:r>
            <a:r>
              <a:rPr lang="en-US" sz="4150">
                <a:solidFill>
                  <a:srgbClr val="000000"/>
                </a:solidFill>
                <a:latin typeface="Puimek Font TH"/>
              </a:rPr>
              <a:t>: When n=2a +L the winning position is 2*L+1</a:t>
            </a:r>
          </a:p>
          <a:p>
            <a:pPr algn="ctr">
              <a:lnSpc>
                <a:spcPts val="5811"/>
              </a:lnSpc>
            </a:pPr>
          </a:p>
        </p:txBody>
      </p:sp>
      <p:sp>
        <p:nvSpPr>
          <p:cNvPr name="TextBox 10" id="10"/>
          <p:cNvSpPr txBox="true"/>
          <p:nvPr/>
        </p:nvSpPr>
        <p:spPr>
          <a:xfrm rot="0">
            <a:off x="381274" y="2786746"/>
            <a:ext cx="17525453" cy="3413274"/>
          </a:xfrm>
          <a:prstGeom prst="rect">
            <a:avLst/>
          </a:prstGeom>
        </p:spPr>
        <p:txBody>
          <a:bodyPr anchor="t" rtlCol="false" tIns="0" lIns="0" bIns="0" rIns="0">
            <a:spAutoFit/>
          </a:bodyPr>
          <a:lstStyle/>
          <a:p>
            <a:pPr algn="ctr">
              <a:lnSpc>
                <a:spcPts val="4541"/>
              </a:lnSpc>
            </a:pPr>
            <a:r>
              <a:rPr lang="en-US" sz="3244" u="sng">
                <a:solidFill>
                  <a:srgbClr val="000000"/>
                </a:solidFill>
                <a:latin typeface="Lookpeach Font TH Bold"/>
              </a:rPr>
              <a:t>Explanation</a:t>
            </a:r>
            <a:r>
              <a:rPr lang="en-US" sz="3244">
                <a:solidFill>
                  <a:srgbClr val="000000"/>
                </a:solidFill>
                <a:latin typeface="Lookpeach Font TH"/>
              </a:rPr>
              <a:t>: Using the above fact, when 2a people are left in the circle, then the person who starts the killing survives. So, in this case, after l persons are killed, there are 2a people left in the circle, so the person whose chance will be to kill after killing l people will survive in the end. And the position at which it lands after killing L people will be 2*L+1.</a:t>
            </a:r>
          </a:p>
          <a:p>
            <a:pPr algn="ctr">
              <a:lnSpc>
                <a:spcPts val="4541"/>
              </a:lnSpc>
              <a:spcBef>
                <a:spcPct val="0"/>
              </a:spcBef>
            </a:pPr>
            <a:r>
              <a:rPr lang="en-US" sz="3244">
                <a:solidFill>
                  <a:srgbClr val="000000"/>
                </a:solidFill>
                <a:latin typeface="Lookpeach Font TH"/>
              </a:rPr>
              <a:t>.</a:t>
            </a:r>
          </a:p>
        </p:txBody>
      </p:sp>
      <p:grpSp>
        <p:nvGrpSpPr>
          <p:cNvPr name="Group 11" id="11"/>
          <p:cNvGrpSpPr/>
          <p:nvPr/>
        </p:nvGrpSpPr>
        <p:grpSpPr>
          <a:xfrm rot="0">
            <a:off x="2446383" y="5700888"/>
            <a:ext cx="7519381" cy="4047942"/>
            <a:chOff x="0" y="0"/>
            <a:chExt cx="10025842" cy="5397256"/>
          </a:xfrm>
        </p:grpSpPr>
        <p:sp>
          <p:nvSpPr>
            <p:cNvPr name="Freeform 12" id="12"/>
            <p:cNvSpPr/>
            <p:nvPr/>
          </p:nvSpPr>
          <p:spPr>
            <a:xfrm flipH="false" flipV="false" rot="0">
              <a:off x="531934" y="520876"/>
              <a:ext cx="4466287" cy="4466287"/>
            </a:xfrm>
            <a:custGeom>
              <a:avLst/>
              <a:gdLst/>
              <a:ahLst/>
              <a:cxnLst/>
              <a:rect r="r" b="b" t="t" l="l"/>
              <a:pathLst>
                <a:path h="4466287" w="4466287">
                  <a:moveTo>
                    <a:pt x="0" y="0"/>
                  </a:moveTo>
                  <a:lnTo>
                    <a:pt x="4466287" y="0"/>
                  </a:lnTo>
                  <a:lnTo>
                    <a:pt x="4466287" y="4466288"/>
                  </a:lnTo>
                  <a:lnTo>
                    <a:pt x="0" y="44662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104268" y="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828767" y="663134"/>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0" y="2400496"/>
              <a:ext cx="1321618" cy="1321618"/>
            </a:xfrm>
            <a:custGeom>
              <a:avLst/>
              <a:gdLst/>
              <a:ahLst/>
              <a:cxnLst/>
              <a:rect r="r" b="b" t="t" l="l"/>
              <a:pathLst>
                <a:path h="1321618" w="1321618">
                  <a:moveTo>
                    <a:pt x="0" y="0"/>
                  </a:moveTo>
                  <a:lnTo>
                    <a:pt x="1321618" y="0"/>
                  </a:lnTo>
                  <a:lnTo>
                    <a:pt x="1321618" y="1321619"/>
                  </a:lnTo>
                  <a:lnTo>
                    <a:pt x="0" y="13216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8788" y="65638"/>
              <a:ext cx="24459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1</a:t>
              </a:r>
            </a:p>
          </p:txBody>
        </p:sp>
        <p:sp>
          <p:nvSpPr>
            <p:cNvPr name="TextBox 17" id="17"/>
            <p:cNvSpPr txBox="true"/>
            <p:nvPr/>
          </p:nvSpPr>
          <p:spPr>
            <a:xfrm rot="0">
              <a:off x="4274812" y="726447"/>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2</a:t>
              </a:r>
            </a:p>
          </p:txBody>
        </p:sp>
        <p:sp>
          <p:nvSpPr>
            <p:cNvPr name="TextBox 18" id="18"/>
            <p:cNvSpPr txBox="true"/>
            <p:nvPr/>
          </p:nvSpPr>
          <p:spPr>
            <a:xfrm rot="0">
              <a:off x="457012" y="246381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6</a:t>
              </a:r>
            </a:p>
          </p:txBody>
        </p:sp>
        <p:sp>
          <p:nvSpPr>
            <p:cNvPr name="TextBox 19" id="19"/>
            <p:cNvSpPr txBox="true"/>
            <p:nvPr/>
          </p:nvSpPr>
          <p:spPr>
            <a:xfrm rot="0">
              <a:off x="5553266" y="1688933"/>
              <a:ext cx="4472576" cy="1491227"/>
            </a:xfrm>
            <a:prstGeom prst="rect">
              <a:avLst/>
            </a:prstGeom>
          </p:spPr>
          <p:txBody>
            <a:bodyPr anchor="t" rtlCol="false" tIns="0" lIns="0" bIns="0" rIns="0">
              <a:spAutoFit/>
            </a:bodyPr>
            <a:lstStyle/>
            <a:p>
              <a:pPr algn="ctr">
                <a:lnSpc>
                  <a:spcPts val="4546"/>
                </a:lnSpc>
                <a:spcBef>
                  <a:spcPct val="0"/>
                </a:spcBef>
              </a:pPr>
              <a:r>
                <a:rPr lang="en-US" sz="3247">
                  <a:solidFill>
                    <a:srgbClr val="000000"/>
                  </a:solidFill>
                  <a:latin typeface="Lookpeach Font TH"/>
                </a:rPr>
                <a:t>5 kills 6 and its turn of 7</a:t>
              </a:r>
            </a:p>
          </p:txBody>
        </p:sp>
        <p:sp>
          <p:nvSpPr>
            <p:cNvPr name="Freeform 20" id="20"/>
            <p:cNvSpPr/>
            <p:nvPr/>
          </p:nvSpPr>
          <p:spPr>
            <a:xfrm flipH="false" flipV="false" rot="0">
              <a:off x="4231648" y="2559060"/>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4677693" y="2622373"/>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3</a:t>
              </a:r>
            </a:p>
          </p:txBody>
        </p:sp>
        <p:sp>
          <p:nvSpPr>
            <p:cNvPr name="Freeform 22" id="22"/>
            <p:cNvSpPr/>
            <p:nvPr/>
          </p:nvSpPr>
          <p:spPr>
            <a:xfrm flipH="false" flipV="false" rot="0">
              <a:off x="2953194" y="407563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399239" y="413895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4</a:t>
              </a:r>
            </a:p>
          </p:txBody>
        </p:sp>
        <p:sp>
          <p:nvSpPr>
            <p:cNvPr name="Freeform 24" id="24"/>
            <p:cNvSpPr/>
            <p:nvPr/>
          </p:nvSpPr>
          <p:spPr>
            <a:xfrm flipH="false" flipV="false" rot="0">
              <a:off x="1024898" y="3880678"/>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470943" y="3943992"/>
              <a:ext cx="429528"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5</a:t>
              </a:r>
            </a:p>
          </p:txBody>
        </p:sp>
        <p:sp>
          <p:nvSpPr>
            <p:cNvPr name="Freeform 26" id="26"/>
            <p:cNvSpPr/>
            <p:nvPr/>
          </p:nvSpPr>
          <p:spPr>
            <a:xfrm flipH="false" flipV="false" rot="0">
              <a:off x="531934" y="520876"/>
              <a:ext cx="1321618" cy="1321618"/>
            </a:xfrm>
            <a:custGeom>
              <a:avLst/>
              <a:gdLst/>
              <a:ahLst/>
              <a:cxnLst/>
              <a:rect r="r" b="b" t="t" l="l"/>
              <a:pathLst>
                <a:path h="1321618" w="1321618">
                  <a:moveTo>
                    <a:pt x="0" y="0"/>
                  </a:moveTo>
                  <a:lnTo>
                    <a:pt x="1321618" y="0"/>
                  </a:lnTo>
                  <a:lnTo>
                    <a:pt x="1321618" y="1321618"/>
                  </a:lnTo>
                  <a:lnTo>
                    <a:pt x="0" y="1321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988946" y="584190"/>
              <a:ext cx="407594" cy="1099741"/>
            </a:xfrm>
            <a:prstGeom prst="rect">
              <a:avLst/>
            </a:prstGeom>
          </p:spPr>
          <p:txBody>
            <a:bodyPr anchor="t" rtlCol="false" tIns="0" lIns="0" bIns="0" rIns="0">
              <a:spAutoFit/>
            </a:bodyPr>
            <a:lstStyle/>
            <a:p>
              <a:pPr algn="ctr">
                <a:lnSpc>
                  <a:spcPts val="6948"/>
                </a:lnSpc>
                <a:spcBef>
                  <a:spcPct val="0"/>
                </a:spcBef>
              </a:pPr>
              <a:r>
                <a:rPr lang="en-US" sz="4963">
                  <a:solidFill>
                    <a:srgbClr val="000000"/>
                  </a:solidFill>
                  <a:latin typeface="Sunday"/>
                </a:rPr>
                <a:t>7</a:t>
              </a:r>
            </a:p>
          </p:txBody>
        </p:sp>
      </p:grpSp>
      <p:sp>
        <p:nvSpPr>
          <p:cNvPr name="TextBox 28" id="2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Freeform 29" id="29"/>
          <p:cNvSpPr/>
          <p:nvPr/>
        </p:nvSpPr>
        <p:spPr>
          <a:xfrm flipH="false" flipV="false" rot="0">
            <a:off x="5285460" y="6361945"/>
            <a:ext cx="920614" cy="695064"/>
          </a:xfrm>
          <a:custGeom>
            <a:avLst/>
            <a:gdLst/>
            <a:ahLst/>
            <a:cxnLst/>
            <a:rect r="r" b="b" t="t" l="l"/>
            <a:pathLst>
              <a:path h="695064" w="920614">
                <a:moveTo>
                  <a:pt x="0" y="0"/>
                </a:moveTo>
                <a:lnTo>
                  <a:pt x="920614" y="0"/>
                </a:lnTo>
                <a:lnTo>
                  <a:pt x="920614" y="695063"/>
                </a:lnTo>
                <a:lnTo>
                  <a:pt x="0" y="695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4662603" y="8910768"/>
            <a:ext cx="920614" cy="695064"/>
          </a:xfrm>
          <a:custGeom>
            <a:avLst/>
            <a:gdLst/>
            <a:ahLst/>
            <a:cxnLst/>
            <a:rect r="r" b="b" t="t" l="l"/>
            <a:pathLst>
              <a:path h="695064" w="920614">
                <a:moveTo>
                  <a:pt x="0" y="0"/>
                </a:moveTo>
                <a:lnTo>
                  <a:pt x="920614" y="0"/>
                </a:lnTo>
                <a:lnTo>
                  <a:pt x="920614" y="695064"/>
                </a:lnTo>
                <a:lnTo>
                  <a:pt x="0" y="6950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0">
            <a:off x="2446383" y="7724020"/>
            <a:ext cx="920614" cy="695064"/>
          </a:xfrm>
          <a:custGeom>
            <a:avLst/>
            <a:gdLst/>
            <a:ahLst/>
            <a:cxnLst/>
            <a:rect r="r" b="b" t="t" l="l"/>
            <a:pathLst>
              <a:path h="695064" w="920614">
                <a:moveTo>
                  <a:pt x="0" y="0"/>
                </a:moveTo>
                <a:lnTo>
                  <a:pt x="920614" y="0"/>
                </a:lnTo>
                <a:lnTo>
                  <a:pt x="920614" y="695063"/>
                </a:lnTo>
                <a:lnTo>
                  <a:pt x="0" y="695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10911099" y="6200020"/>
            <a:ext cx="5646079" cy="2950076"/>
          </a:xfrm>
          <a:custGeom>
            <a:avLst/>
            <a:gdLst/>
            <a:ahLst/>
            <a:cxnLst/>
            <a:rect r="r" b="b" t="t" l="l"/>
            <a:pathLst>
              <a:path h="2950076" w="5646079">
                <a:moveTo>
                  <a:pt x="0" y="0"/>
                </a:moveTo>
                <a:lnTo>
                  <a:pt x="5646079" y="0"/>
                </a:lnTo>
                <a:lnTo>
                  <a:pt x="5646079" y="2950076"/>
                </a:lnTo>
                <a:lnTo>
                  <a:pt x="0" y="2950076"/>
                </a:lnTo>
                <a:lnTo>
                  <a:pt x="0" y="0"/>
                </a:lnTo>
                <a:close/>
              </a:path>
            </a:pathLst>
          </a:custGeom>
          <a:blipFill>
            <a:blip r:embed="rId12"/>
            <a:stretch>
              <a:fillRect l="0" t="0" r="0" b="0"/>
            </a:stretch>
          </a:blipFill>
          <a:ln cap="sq">
            <a:noFill/>
            <a:prstDash val="solid"/>
            <a:miter/>
          </a:ln>
        </p:spPr>
      </p:sp>
      <p:sp>
        <p:nvSpPr>
          <p:cNvPr name="TextBox 33" id="33"/>
          <p:cNvSpPr txBox="true"/>
          <p:nvPr/>
        </p:nvSpPr>
        <p:spPr>
          <a:xfrm rot="0">
            <a:off x="11880290" y="6726063"/>
            <a:ext cx="3865496" cy="1930918"/>
          </a:xfrm>
          <a:prstGeom prst="rect">
            <a:avLst/>
          </a:prstGeom>
        </p:spPr>
        <p:txBody>
          <a:bodyPr anchor="t" rtlCol="false" tIns="0" lIns="0" bIns="0" rIns="0">
            <a:spAutoFit/>
          </a:bodyPr>
          <a:lstStyle/>
          <a:p>
            <a:pPr algn="ctr">
              <a:lnSpc>
                <a:spcPts val="5139"/>
              </a:lnSpc>
            </a:pPr>
            <a:r>
              <a:rPr lang="en-US" sz="3670">
                <a:solidFill>
                  <a:srgbClr val="000000"/>
                </a:solidFill>
                <a:latin typeface="Puimek Font TH"/>
              </a:rPr>
              <a:t>since after killing  </a:t>
            </a:r>
          </a:p>
          <a:p>
            <a:pPr algn="ctr">
              <a:lnSpc>
                <a:spcPts val="5139"/>
              </a:lnSpc>
            </a:pPr>
            <a:r>
              <a:rPr lang="en-US" sz="3670">
                <a:solidFill>
                  <a:srgbClr val="000000"/>
                </a:solidFill>
                <a:latin typeface="Puimek Font TH"/>
              </a:rPr>
              <a:t>3 people its the </a:t>
            </a:r>
          </a:p>
          <a:p>
            <a:pPr algn="ctr">
              <a:lnSpc>
                <a:spcPts val="5139"/>
              </a:lnSpc>
              <a:spcBef>
                <a:spcPct val="0"/>
              </a:spcBef>
            </a:pPr>
            <a:r>
              <a:rPr lang="en-US" sz="3670">
                <a:solidFill>
                  <a:srgbClr val="000000"/>
                </a:solidFill>
                <a:latin typeface="Puimek Font TH"/>
              </a:rPr>
              <a:t>same case as fact 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924247" y="3871145"/>
            <a:ext cx="12915785" cy="2653607"/>
          </a:xfrm>
          <a:custGeom>
            <a:avLst/>
            <a:gdLst/>
            <a:ahLst/>
            <a:cxnLst/>
            <a:rect r="r" b="b" t="t" l="l"/>
            <a:pathLst>
              <a:path h="2653607" w="12915785">
                <a:moveTo>
                  <a:pt x="0" y="0"/>
                </a:moveTo>
                <a:lnTo>
                  <a:pt x="12915784" y="0"/>
                </a:lnTo>
                <a:lnTo>
                  <a:pt x="12915784" y="2653607"/>
                </a:lnTo>
                <a:lnTo>
                  <a:pt x="0" y="2653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TextBox 11" id="11"/>
          <p:cNvSpPr txBox="true"/>
          <p:nvPr/>
        </p:nvSpPr>
        <p:spPr>
          <a:xfrm rot="0">
            <a:off x="0" y="942975"/>
            <a:ext cx="17675530" cy="2913992"/>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3</a:t>
            </a:r>
            <a:r>
              <a:rPr lang="en-US" sz="4150">
                <a:solidFill>
                  <a:srgbClr val="000000"/>
                </a:solidFill>
                <a:latin typeface="Puimek Font TH"/>
              </a:rPr>
              <a:t>: If n is expressed in binary, then last man is obtained by a one-bit left shift of the binary representation of n</a:t>
            </a:r>
          </a:p>
          <a:p>
            <a:pPr algn="ctr">
              <a:lnSpc>
                <a:spcPts val="5811"/>
              </a:lnSpc>
            </a:pPr>
          </a:p>
        </p:txBody>
      </p:sp>
      <p:sp>
        <p:nvSpPr>
          <p:cNvPr name="TextBox 12" id="12"/>
          <p:cNvSpPr txBox="true"/>
          <p:nvPr/>
        </p:nvSpPr>
        <p:spPr>
          <a:xfrm rot="0">
            <a:off x="2643631" y="4461787"/>
            <a:ext cx="13568804" cy="1436691"/>
          </a:xfrm>
          <a:prstGeom prst="rect">
            <a:avLst/>
          </a:prstGeom>
        </p:spPr>
        <p:txBody>
          <a:bodyPr anchor="t" rtlCol="false" tIns="0" lIns="0" bIns="0" rIns="0">
            <a:spAutoFit/>
          </a:bodyPr>
          <a:lstStyle/>
          <a:p>
            <a:pPr algn="ctr">
              <a:lnSpc>
                <a:spcPts val="5770"/>
              </a:lnSpc>
              <a:spcBef>
                <a:spcPct val="0"/>
              </a:spcBef>
            </a:pPr>
            <a:r>
              <a:rPr lang="en-US" sz="4121">
                <a:solidFill>
                  <a:srgbClr val="585FFF"/>
                </a:solidFill>
                <a:latin typeface="Puimek Font TH"/>
              </a:rPr>
              <a:t>n = (bm,bm−1...b1,b0)2 = bm2m + bm-12m-1 +…+b12 + b0 where bi ∈ 0,1 &amp; bm=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039934" y="250029"/>
            <a:ext cx="3499448" cy="1182563"/>
            <a:chOff x="0" y="0"/>
            <a:chExt cx="921665" cy="311457"/>
          </a:xfrm>
        </p:grpSpPr>
        <p:sp>
          <p:nvSpPr>
            <p:cNvPr name="Freeform 3" id="3"/>
            <p:cNvSpPr/>
            <p:nvPr/>
          </p:nvSpPr>
          <p:spPr>
            <a:xfrm flipH="false" flipV="false" rot="0">
              <a:off x="0" y="0"/>
              <a:ext cx="921665" cy="311457"/>
            </a:xfrm>
            <a:custGeom>
              <a:avLst/>
              <a:gdLst/>
              <a:ahLst/>
              <a:cxnLst/>
              <a:rect r="r" b="b" t="t" l="l"/>
              <a:pathLst>
                <a:path h="311457" w="921665">
                  <a:moveTo>
                    <a:pt x="112829" y="0"/>
                  </a:moveTo>
                  <a:lnTo>
                    <a:pt x="808837" y="0"/>
                  </a:lnTo>
                  <a:cubicBezTo>
                    <a:pt x="838761" y="0"/>
                    <a:pt x="867459" y="11887"/>
                    <a:pt x="888619" y="33047"/>
                  </a:cubicBezTo>
                  <a:cubicBezTo>
                    <a:pt x="909778" y="54206"/>
                    <a:pt x="921665" y="82905"/>
                    <a:pt x="921665" y="112829"/>
                  </a:cubicBezTo>
                  <a:lnTo>
                    <a:pt x="921665" y="198628"/>
                  </a:lnTo>
                  <a:cubicBezTo>
                    <a:pt x="921665" y="228552"/>
                    <a:pt x="909778" y="257251"/>
                    <a:pt x="888619" y="278410"/>
                  </a:cubicBezTo>
                  <a:cubicBezTo>
                    <a:pt x="867459" y="299570"/>
                    <a:pt x="838761" y="311457"/>
                    <a:pt x="808837" y="311457"/>
                  </a:cubicBezTo>
                  <a:lnTo>
                    <a:pt x="112829" y="311457"/>
                  </a:lnTo>
                  <a:cubicBezTo>
                    <a:pt x="82905" y="311457"/>
                    <a:pt x="54206" y="299570"/>
                    <a:pt x="33047" y="278410"/>
                  </a:cubicBezTo>
                  <a:cubicBezTo>
                    <a:pt x="11887" y="257251"/>
                    <a:pt x="0" y="228552"/>
                    <a:pt x="0" y="198628"/>
                  </a:cubicBezTo>
                  <a:lnTo>
                    <a:pt x="0" y="112829"/>
                  </a:lnTo>
                  <a:cubicBezTo>
                    <a:pt x="0" y="82905"/>
                    <a:pt x="11887" y="54206"/>
                    <a:pt x="33047" y="33047"/>
                  </a:cubicBezTo>
                  <a:cubicBezTo>
                    <a:pt x="54206" y="11887"/>
                    <a:pt x="82905" y="0"/>
                    <a:pt x="112829"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921665"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785956" y="4802966"/>
            <a:ext cx="9330480" cy="5248395"/>
          </a:xfrm>
          <a:custGeom>
            <a:avLst/>
            <a:gdLst/>
            <a:ahLst/>
            <a:cxnLst/>
            <a:rect r="r" b="b" t="t" l="l"/>
            <a:pathLst>
              <a:path h="5248395" w="9330480">
                <a:moveTo>
                  <a:pt x="0" y="0"/>
                </a:moveTo>
                <a:lnTo>
                  <a:pt x="9330480" y="0"/>
                </a:lnTo>
                <a:lnTo>
                  <a:pt x="9330480" y="5248395"/>
                </a:lnTo>
                <a:lnTo>
                  <a:pt x="0" y="5248395"/>
                </a:lnTo>
                <a:lnTo>
                  <a:pt x="0" y="0"/>
                </a:lnTo>
                <a:close/>
              </a:path>
            </a:pathLst>
          </a:custGeom>
          <a:blipFill>
            <a:blip r:embed="rId6"/>
            <a:stretch>
              <a:fillRect l="0" t="0" r="0" b="0"/>
            </a:stretch>
          </a:blipFill>
        </p:spPr>
      </p:sp>
      <p:sp>
        <p:nvSpPr>
          <p:cNvPr name="TextBox 10" id="10"/>
          <p:cNvSpPr txBox="true"/>
          <p:nvPr/>
        </p:nvSpPr>
        <p:spPr>
          <a:xfrm rot="0">
            <a:off x="2846969" y="239761"/>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a:rPr>
              <a:t>Abstract</a:t>
            </a:r>
          </a:p>
        </p:txBody>
      </p:sp>
      <p:sp>
        <p:nvSpPr>
          <p:cNvPr name="TextBox 11" id="11"/>
          <p:cNvSpPr txBox="true"/>
          <p:nvPr/>
        </p:nvSpPr>
        <p:spPr>
          <a:xfrm rot="0">
            <a:off x="231016" y="1365917"/>
            <a:ext cx="17797779" cy="3333173"/>
          </a:xfrm>
          <a:prstGeom prst="rect">
            <a:avLst/>
          </a:prstGeom>
        </p:spPr>
        <p:txBody>
          <a:bodyPr anchor="t" rtlCol="false" tIns="0" lIns="0" bIns="0" rIns="0">
            <a:spAutoFit/>
          </a:bodyPr>
          <a:lstStyle/>
          <a:p>
            <a:pPr algn="ctr">
              <a:lnSpc>
                <a:spcPts val="5368"/>
              </a:lnSpc>
            </a:pPr>
          </a:p>
          <a:p>
            <a:pPr algn="ctr">
              <a:lnSpc>
                <a:spcPts val="5368"/>
              </a:lnSpc>
              <a:spcBef>
                <a:spcPct val="0"/>
              </a:spcBef>
            </a:pPr>
            <a:r>
              <a:rPr lang="en-US" sz="3834">
                <a:solidFill>
                  <a:srgbClr val="000000"/>
                </a:solidFill>
                <a:latin typeface="Lookpeach Font TH"/>
              </a:rPr>
              <a:t>Josephus's Problem is a counting-out game featuring a circle elimination algorithm. In this puzzle, n people are arranged in a circle, and counting begins from a designated point .You eliminate every kth person in a circle until only one remains..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710005" y="3816697"/>
            <a:ext cx="12915785" cy="2653607"/>
          </a:xfrm>
          <a:custGeom>
            <a:avLst/>
            <a:gdLst/>
            <a:ahLst/>
            <a:cxnLst/>
            <a:rect r="r" b="b" t="t" l="l"/>
            <a:pathLst>
              <a:path h="2653607" w="12915785">
                <a:moveTo>
                  <a:pt x="0" y="0"/>
                </a:moveTo>
                <a:lnTo>
                  <a:pt x="12915784" y="0"/>
                </a:lnTo>
                <a:lnTo>
                  <a:pt x="12915784" y="2653606"/>
                </a:lnTo>
                <a:lnTo>
                  <a:pt x="0" y="2653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TextBox 11" id="11"/>
          <p:cNvSpPr txBox="true"/>
          <p:nvPr/>
        </p:nvSpPr>
        <p:spPr>
          <a:xfrm rot="0">
            <a:off x="0" y="942975"/>
            <a:ext cx="17675530" cy="2913992"/>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3</a:t>
            </a:r>
            <a:r>
              <a:rPr lang="en-US" sz="4150">
                <a:solidFill>
                  <a:srgbClr val="000000"/>
                </a:solidFill>
                <a:latin typeface="Puimek Font TH"/>
              </a:rPr>
              <a:t>: If n is expressed in binary, then last man is obtained by a one-bit left shift of the binary representation of n</a:t>
            </a:r>
          </a:p>
          <a:p>
            <a:pPr algn="ctr">
              <a:lnSpc>
                <a:spcPts val="5811"/>
              </a:lnSpc>
            </a:pPr>
          </a:p>
        </p:txBody>
      </p:sp>
      <p:sp>
        <p:nvSpPr>
          <p:cNvPr name="TextBox 12" id="12"/>
          <p:cNvSpPr txBox="true"/>
          <p:nvPr/>
        </p:nvSpPr>
        <p:spPr>
          <a:xfrm rot="0">
            <a:off x="3538699" y="4012163"/>
            <a:ext cx="11169851" cy="2152525"/>
          </a:xfrm>
          <a:prstGeom prst="rect">
            <a:avLst/>
          </a:prstGeom>
        </p:spPr>
        <p:txBody>
          <a:bodyPr anchor="t" rtlCol="false" tIns="0" lIns="0" bIns="0" rIns="0">
            <a:spAutoFit/>
          </a:bodyPr>
          <a:lstStyle/>
          <a:p>
            <a:pPr algn="ctr">
              <a:lnSpc>
                <a:spcPts val="5748"/>
              </a:lnSpc>
              <a:spcBef>
                <a:spcPct val="0"/>
              </a:spcBef>
            </a:pPr>
            <a:r>
              <a:rPr lang="en-US" sz="4105">
                <a:solidFill>
                  <a:srgbClr val="585FFF"/>
                </a:solidFill>
                <a:latin typeface="Puimek Font TH"/>
              </a:rPr>
              <a:t>Hence, when n is expressed as 2a+l then, a = m and </a:t>
            </a:r>
          </a:p>
          <a:p>
            <a:pPr algn="ctr">
              <a:lnSpc>
                <a:spcPts val="5748"/>
              </a:lnSpc>
              <a:spcBef>
                <a:spcPct val="0"/>
              </a:spcBef>
            </a:pPr>
            <a:r>
              <a:rPr lang="en-US" sz="4105">
                <a:solidFill>
                  <a:srgbClr val="585FFF"/>
                </a:solidFill>
                <a:latin typeface="Puimek Font TH"/>
              </a:rPr>
              <a:t>l = 0 + bm-12m-1 +…+ b12 + b0;</a:t>
            </a:r>
          </a:p>
          <a:p>
            <a:pPr algn="ctr">
              <a:lnSpc>
                <a:spcPts val="5748"/>
              </a:lnSpc>
              <a:spcBef>
                <a:spcPct val="0"/>
              </a:spcBef>
            </a:pPr>
            <a:r>
              <a:rPr lang="en-US" sz="4105">
                <a:solidFill>
                  <a:srgbClr val="585FFF"/>
                </a:solidFill>
                <a:latin typeface="Puimek Font TH"/>
              </a:rPr>
              <a:t> Therefore, l = (0,bm−1...b1,b0)2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54749" y="142143"/>
            <a:ext cx="13157686" cy="1182563"/>
            <a:chOff x="0" y="0"/>
            <a:chExt cx="3465399" cy="311457"/>
          </a:xfrm>
        </p:grpSpPr>
        <p:sp>
          <p:nvSpPr>
            <p:cNvPr name="Freeform 3" id="3"/>
            <p:cNvSpPr/>
            <p:nvPr/>
          </p:nvSpPr>
          <p:spPr>
            <a:xfrm flipH="false" flipV="false" rot="0">
              <a:off x="0" y="0"/>
              <a:ext cx="3465399" cy="311457"/>
            </a:xfrm>
            <a:custGeom>
              <a:avLst/>
              <a:gdLst/>
              <a:ahLst/>
              <a:cxnLst/>
              <a:rect r="r" b="b" t="t" l="l"/>
              <a:pathLst>
                <a:path h="311457" w="3465399">
                  <a:moveTo>
                    <a:pt x="30008" y="0"/>
                  </a:moveTo>
                  <a:lnTo>
                    <a:pt x="3435391" y="0"/>
                  </a:lnTo>
                  <a:cubicBezTo>
                    <a:pt x="3451964" y="0"/>
                    <a:pt x="3465399" y="13435"/>
                    <a:pt x="3465399" y="30008"/>
                  </a:cubicBezTo>
                  <a:lnTo>
                    <a:pt x="3465399" y="281449"/>
                  </a:lnTo>
                  <a:cubicBezTo>
                    <a:pt x="3465399" y="298022"/>
                    <a:pt x="3451964" y="311457"/>
                    <a:pt x="3435391" y="311457"/>
                  </a:cubicBezTo>
                  <a:lnTo>
                    <a:pt x="30008" y="311457"/>
                  </a:lnTo>
                  <a:cubicBezTo>
                    <a:pt x="13435" y="311457"/>
                    <a:pt x="0" y="298022"/>
                    <a:pt x="0" y="281449"/>
                  </a:cubicBezTo>
                  <a:lnTo>
                    <a:pt x="0" y="30008"/>
                  </a:lnTo>
                  <a:cubicBezTo>
                    <a:pt x="0" y="13435"/>
                    <a:pt x="13435" y="0"/>
                    <a:pt x="30008"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65399"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054749" y="3660851"/>
            <a:ext cx="12915785" cy="2653607"/>
          </a:xfrm>
          <a:custGeom>
            <a:avLst/>
            <a:gdLst/>
            <a:ahLst/>
            <a:cxnLst/>
            <a:rect r="r" b="b" t="t" l="l"/>
            <a:pathLst>
              <a:path h="2653607" w="12915785">
                <a:moveTo>
                  <a:pt x="0" y="0"/>
                </a:moveTo>
                <a:lnTo>
                  <a:pt x="12915784" y="0"/>
                </a:lnTo>
                <a:lnTo>
                  <a:pt x="12915784" y="2653607"/>
                </a:lnTo>
                <a:lnTo>
                  <a:pt x="0" y="2653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Special case about Josephus problem when k=2</a:t>
            </a:r>
          </a:p>
        </p:txBody>
      </p:sp>
      <p:sp>
        <p:nvSpPr>
          <p:cNvPr name="TextBox 11" id="11"/>
          <p:cNvSpPr txBox="true"/>
          <p:nvPr/>
        </p:nvSpPr>
        <p:spPr>
          <a:xfrm rot="0">
            <a:off x="0" y="942975"/>
            <a:ext cx="17675530" cy="2913992"/>
          </a:xfrm>
          <a:prstGeom prst="rect">
            <a:avLst/>
          </a:prstGeom>
        </p:spPr>
        <p:txBody>
          <a:bodyPr anchor="t" rtlCol="false" tIns="0" lIns="0" bIns="0" rIns="0">
            <a:spAutoFit/>
          </a:bodyPr>
          <a:lstStyle/>
          <a:p>
            <a:pPr algn="ctr">
              <a:lnSpc>
                <a:spcPts val="5811"/>
              </a:lnSpc>
            </a:pPr>
          </a:p>
          <a:p>
            <a:pPr algn="ctr" marL="896182" indent="-448091" lvl="1">
              <a:lnSpc>
                <a:spcPts val="5811"/>
              </a:lnSpc>
              <a:buFont typeface="Arial"/>
              <a:buChar char="•"/>
            </a:pPr>
            <a:r>
              <a:rPr lang="en-US" sz="4150" u="sng">
                <a:solidFill>
                  <a:srgbClr val="000000"/>
                </a:solidFill>
                <a:latin typeface="Puimek Font TH"/>
              </a:rPr>
              <a:t>Fact 3</a:t>
            </a:r>
            <a:r>
              <a:rPr lang="en-US" sz="4150">
                <a:solidFill>
                  <a:srgbClr val="000000"/>
                </a:solidFill>
                <a:latin typeface="Puimek Font TH"/>
              </a:rPr>
              <a:t>: If n is expressed in binary, then last man is obtained by a one-bit left shift of the binary representation of n</a:t>
            </a:r>
          </a:p>
          <a:p>
            <a:pPr algn="ctr">
              <a:lnSpc>
                <a:spcPts val="5811"/>
              </a:lnSpc>
            </a:pPr>
          </a:p>
        </p:txBody>
      </p:sp>
      <p:sp>
        <p:nvSpPr>
          <p:cNvPr name="TextBox 12" id="12"/>
          <p:cNvSpPr txBox="true"/>
          <p:nvPr/>
        </p:nvSpPr>
        <p:spPr>
          <a:xfrm rot="0">
            <a:off x="3054749" y="4251195"/>
            <a:ext cx="13170127" cy="1396718"/>
          </a:xfrm>
          <a:prstGeom prst="rect">
            <a:avLst/>
          </a:prstGeom>
        </p:spPr>
        <p:txBody>
          <a:bodyPr anchor="t" rtlCol="false" tIns="0" lIns="0" bIns="0" rIns="0">
            <a:spAutoFit/>
          </a:bodyPr>
          <a:lstStyle/>
          <a:p>
            <a:pPr algn="ctr">
              <a:lnSpc>
                <a:spcPts val="5600"/>
              </a:lnSpc>
              <a:spcBef>
                <a:spcPct val="0"/>
              </a:spcBef>
            </a:pPr>
            <a:r>
              <a:rPr lang="en-US" sz="4000">
                <a:solidFill>
                  <a:srgbClr val="585FFF"/>
                </a:solidFill>
                <a:latin typeface="Puimek Font TH"/>
              </a:rPr>
              <a:t>Hence, 2*l = (bm−1...b1,b0,0)2 &amp; 2*l+1 = (bm−1...b1,b0,1)2 which is the same as (bm−1...b1,b0,bm)2 as bm = 1</a:t>
            </a:r>
          </a:p>
        </p:txBody>
      </p:sp>
      <p:sp>
        <p:nvSpPr>
          <p:cNvPr name="Freeform 13" id="13"/>
          <p:cNvSpPr/>
          <p:nvPr/>
        </p:nvSpPr>
        <p:spPr>
          <a:xfrm flipH="false" flipV="false" rot="0">
            <a:off x="3054749" y="6750087"/>
            <a:ext cx="12915785" cy="2653607"/>
          </a:xfrm>
          <a:custGeom>
            <a:avLst/>
            <a:gdLst/>
            <a:ahLst/>
            <a:cxnLst/>
            <a:rect r="r" b="b" t="t" l="l"/>
            <a:pathLst>
              <a:path h="2653607" w="12915785">
                <a:moveTo>
                  <a:pt x="0" y="0"/>
                </a:moveTo>
                <a:lnTo>
                  <a:pt x="12915784" y="0"/>
                </a:lnTo>
                <a:lnTo>
                  <a:pt x="12915784" y="2653607"/>
                </a:lnTo>
                <a:lnTo>
                  <a:pt x="0" y="2653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3388021" y="7437862"/>
            <a:ext cx="12503582" cy="1965832"/>
          </a:xfrm>
          <a:prstGeom prst="rect">
            <a:avLst/>
          </a:prstGeom>
        </p:spPr>
        <p:txBody>
          <a:bodyPr anchor="t" rtlCol="false" tIns="0" lIns="0" bIns="0" rIns="0">
            <a:spAutoFit/>
          </a:bodyPr>
          <a:lstStyle/>
          <a:p>
            <a:pPr algn="ctr">
              <a:lnSpc>
                <a:spcPts val="5235"/>
              </a:lnSpc>
            </a:pPr>
            <a:r>
              <a:rPr lang="en-US" sz="3739">
                <a:solidFill>
                  <a:srgbClr val="585FFF"/>
                </a:solidFill>
                <a:latin typeface="Puimek Font TH"/>
              </a:rPr>
              <a:t>Therefore, the binary representation of the survivor position </a:t>
            </a:r>
          </a:p>
          <a:p>
            <a:pPr algn="ctr">
              <a:lnSpc>
                <a:spcPts val="5235"/>
              </a:lnSpc>
            </a:pPr>
            <a:r>
              <a:rPr lang="en-US" sz="3739">
                <a:solidFill>
                  <a:srgbClr val="585FFF"/>
                </a:solidFill>
                <a:latin typeface="Puimek Font TH"/>
              </a:rPr>
              <a:t>is just one-bit left shift of the binary representation of n.</a:t>
            </a:r>
          </a:p>
          <a:p>
            <a:pPr algn="ctr">
              <a:lnSpc>
                <a:spcPts val="5235"/>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5573531" y="152664"/>
            <a:ext cx="5971998" cy="1182563"/>
            <a:chOff x="0" y="0"/>
            <a:chExt cx="1572872" cy="311457"/>
          </a:xfrm>
        </p:grpSpPr>
        <p:sp>
          <p:nvSpPr>
            <p:cNvPr name="Freeform 3" id="3"/>
            <p:cNvSpPr/>
            <p:nvPr/>
          </p:nvSpPr>
          <p:spPr>
            <a:xfrm flipH="false" flipV="false" rot="0">
              <a:off x="0" y="0"/>
              <a:ext cx="1572872" cy="311457"/>
            </a:xfrm>
            <a:custGeom>
              <a:avLst/>
              <a:gdLst/>
              <a:ahLst/>
              <a:cxnLst/>
              <a:rect r="r" b="b" t="t" l="l"/>
              <a:pathLst>
                <a:path h="311457" w="1572872">
                  <a:moveTo>
                    <a:pt x="66115" y="0"/>
                  </a:moveTo>
                  <a:lnTo>
                    <a:pt x="1506757" y="0"/>
                  </a:lnTo>
                  <a:cubicBezTo>
                    <a:pt x="1524292" y="0"/>
                    <a:pt x="1541108" y="6966"/>
                    <a:pt x="1553507" y="19365"/>
                  </a:cubicBezTo>
                  <a:cubicBezTo>
                    <a:pt x="1565906" y="31764"/>
                    <a:pt x="1572872" y="48580"/>
                    <a:pt x="1572872" y="66115"/>
                  </a:cubicBezTo>
                  <a:lnTo>
                    <a:pt x="1572872" y="245342"/>
                  </a:lnTo>
                  <a:cubicBezTo>
                    <a:pt x="1572872" y="281856"/>
                    <a:pt x="1543271" y="311457"/>
                    <a:pt x="1506757" y="311457"/>
                  </a:cubicBezTo>
                  <a:lnTo>
                    <a:pt x="66115" y="311457"/>
                  </a:lnTo>
                  <a:cubicBezTo>
                    <a:pt x="48580" y="311457"/>
                    <a:pt x="31764" y="304491"/>
                    <a:pt x="19365" y="292092"/>
                  </a:cubicBezTo>
                  <a:cubicBezTo>
                    <a:pt x="6966" y="279693"/>
                    <a:pt x="0" y="262877"/>
                    <a:pt x="0" y="245342"/>
                  </a:cubicBezTo>
                  <a:lnTo>
                    <a:pt x="0" y="66115"/>
                  </a:lnTo>
                  <a:cubicBezTo>
                    <a:pt x="0" y="48580"/>
                    <a:pt x="6966" y="31764"/>
                    <a:pt x="19365" y="19365"/>
                  </a:cubicBezTo>
                  <a:cubicBezTo>
                    <a:pt x="31764" y="6966"/>
                    <a:pt x="48580" y="0"/>
                    <a:pt x="66115"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1572872"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07640" y="239761"/>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Bold"/>
              </a:rPr>
              <a:t>Historical Context</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573531" y="2233281"/>
            <a:ext cx="12355240" cy="6585787"/>
          </a:xfrm>
          <a:prstGeom prst="rect">
            <a:avLst/>
          </a:prstGeom>
        </p:spPr>
        <p:txBody>
          <a:bodyPr anchor="t" rtlCol="false" tIns="0" lIns="0" bIns="0" rIns="0">
            <a:spAutoFit/>
          </a:bodyPr>
          <a:lstStyle/>
          <a:p>
            <a:pPr algn="ctr">
              <a:lnSpc>
                <a:spcPts val="5856"/>
              </a:lnSpc>
            </a:pPr>
          </a:p>
          <a:p>
            <a:pPr algn="ctr">
              <a:lnSpc>
                <a:spcPts val="5856"/>
              </a:lnSpc>
              <a:spcBef>
                <a:spcPct val="0"/>
              </a:spcBef>
            </a:pPr>
            <a:r>
              <a:rPr lang="en-US" sz="4183">
                <a:solidFill>
                  <a:srgbClr val="000000"/>
                </a:solidFill>
                <a:latin typeface="Lookpeach Font TH"/>
              </a:rPr>
              <a:t>Legend has it that Josephus and 40 soldiers faced capture in a cave. To avoid surrender, they formed a circle and each man killed the person to his left until only one survived—Josephus, who strategically placed himself last to escape capture. This story inspired the Josephus Problem, a math puzzle where people in a circle are eliminated by a specific algorithm.</a:t>
            </a:r>
          </a:p>
        </p:txBody>
      </p:sp>
      <p:sp>
        <p:nvSpPr>
          <p:cNvPr name="Freeform 11" id="11"/>
          <p:cNvSpPr/>
          <p:nvPr/>
        </p:nvSpPr>
        <p:spPr>
          <a:xfrm flipH="false" flipV="false" rot="0">
            <a:off x="162550" y="2504777"/>
            <a:ext cx="6540988" cy="8477955"/>
          </a:xfrm>
          <a:custGeom>
            <a:avLst/>
            <a:gdLst/>
            <a:ahLst/>
            <a:cxnLst/>
            <a:rect r="r" b="b" t="t" l="l"/>
            <a:pathLst>
              <a:path h="8477955" w="6540988">
                <a:moveTo>
                  <a:pt x="0" y="0"/>
                </a:moveTo>
                <a:lnTo>
                  <a:pt x="6540987" y="0"/>
                </a:lnTo>
                <a:lnTo>
                  <a:pt x="6540987" y="8477955"/>
                </a:lnTo>
                <a:lnTo>
                  <a:pt x="0" y="8477955"/>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731879" y="344536"/>
            <a:ext cx="16824242" cy="9589818"/>
          </a:xfrm>
          <a:prstGeom prst="rect">
            <a:avLst/>
          </a:prstGeom>
          <a:ln w="38100" cap="sq">
            <a:solidFill>
              <a:srgbClr val="000000"/>
            </a:solidFill>
            <a:prstDash val="dash"/>
          </a:ln>
        </p:spPr>
      </p:pic>
      <p:sp>
        <p:nvSpPr>
          <p:cNvPr name="Freeform 3" id="3"/>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1725716" y="3097099"/>
            <a:ext cx="14836567" cy="4204498"/>
            <a:chOff x="0" y="0"/>
            <a:chExt cx="3907573" cy="1107357"/>
          </a:xfrm>
        </p:grpSpPr>
        <p:sp>
          <p:nvSpPr>
            <p:cNvPr name="Freeform 3" id="3"/>
            <p:cNvSpPr/>
            <p:nvPr/>
          </p:nvSpPr>
          <p:spPr>
            <a:xfrm flipH="false" flipV="false" rot="0">
              <a:off x="0" y="0"/>
              <a:ext cx="3907573" cy="1107357"/>
            </a:xfrm>
            <a:custGeom>
              <a:avLst/>
              <a:gdLst/>
              <a:ahLst/>
              <a:cxnLst/>
              <a:rect r="r" b="b" t="t" l="l"/>
              <a:pathLst>
                <a:path h="1107357" w="3907573">
                  <a:moveTo>
                    <a:pt x="26612" y="0"/>
                  </a:moveTo>
                  <a:lnTo>
                    <a:pt x="3880961" y="0"/>
                  </a:lnTo>
                  <a:cubicBezTo>
                    <a:pt x="3895658" y="0"/>
                    <a:pt x="3907573" y="11915"/>
                    <a:pt x="3907573" y="26612"/>
                  </a:cubicBezTo>
                  <a:lnTo>
                    <a:pt x="3907573" y="1080745"/>
                  </a:lnTo>
                  <a:cubicBezTo>
                    <a:pt x="3907573" y="1087803"/>
                    <a:pt x="3904769" y="1094572"/>
                    <a:pt x="3899779" y="1099563"/>
                  </a:cubicBezTo>
                  <a:cubicBezTo>
                    <a:pt x="3894788" y="1104554"/>
                    <a:pt x="3888019" y="1107357"/>
                    <a:pt x="3880961" y="1107357"/>
                  </a:cubicBezTo>
                  <a:lnTo>
                    <a:pt x="26612" y="1107357"/>
                  </a:lnTo>
                  <a:cubicBezTo>
                    <a:pt x="19554" y="1107357"/>
                    <a:pt x="12785" y="1104554"/>
                    <a:pt x="7795" y="1099563"/>
                  </a:cubicBezTo>
                  <a:cubicBezTo>
                    <a:pt x="2804" y="1094572"/>
                    <a:pt x="0" y="1087803"/>
                    <a:pt x="0" y="1080745"/>
                  </a:cubicBezTo>
                  <a:lnTo>
                    <a:pt x="0" y="26612"/>
                  </a:lnTo>
                  <a:cubicBezTo>
                    <a:pt x="0" y="19554"/>
                    <a:pt x="2804" y="12785"/>
                    <a:pt x="7795" y="7795"/>
                  </a:cubicBezTo>
                  <a:cubicBezTo>
                    <a:pt x="12785" y="2804"/>
                    <a:pt x="19554" y="0"/>
                    <a:pt x="26612"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907573" cy="11454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006237" y="3692681"/>
            <a:ext cx="14275526" cy="2934335"/>
          </a:xfrm>
          <a:prstGeom prst="rect">
            <a:avLst/>
          </a:prstGeom>
        </p:spPr>
        <p:txBody>
          <a:bodyPr anchor="t" rtlCol="false" tIns="0" lIns="0" bIns="0" rIns="0">
            <a:spAutoFit/>
          </a:bodyPr>
          <a:lstStyle/>
          <a:p>
            <a:pPr algn="ctr">
              <a:lnSpc>
                <a:spcPts val="5888"/>
              </a:lnSpc>
              <a:spcBef>
                <a:spcPct val="0"/>
              </a:spcBef>
            </a:pPr>
            <a:r>
              <a:rPr lang="en-US" sz="4206">
                <a:solidFill>
                  <a:srgbClr val="000000"/>
                </a:solidFill>
                <a:latin typeface="Lookpeach Font TH"/>
              </a:rPr>
              <a:t>Now, we will explore how different elimination rules (such as varying n &amp; k) and counting patterns affect the final survivor position using concepts of discrete mathematics.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2750356" y="437418"/>
            <a:ext cx="13652277" cy="1182563"/>
            <a:chOff x="0" y="0"/>
            <a:chExt cx="3595661" cy="311457"/>
          </a:xfrm>
        </p:grpSpPr>
        <p:sp>
          <p:nvSpPr>
            <p:cNvPr name="Freeform 3" id="3"/>
            <p:cNvSpPr/>
            <p:nvPr/>
          </p:nvSpPr>
          <p:spPr>
            <a:xfrm flipH="false" flipV="false" rot="0">
              <a:off x="0" y="0"/>
              <a:ext cx="3595661" cy="311457"/>
            </a:xfrm>
            <a:custGeom>
              <a:avLst/>
              <a:gdLst/>
              <a:ahLst/>
              <a:cxnLst/>
              <a:rect r="r" b="b" t="t" l="l"/>
              <a:pathLst>
                <a:path h="311457" w="3595661">
                  <a:moveTo>
                    <a:pt x="28921" y="0"/>
                  </a:moveTo>
                  <a:lnTo>
                    <a:pt x="3566740" y="0"/>
                  </a:lnTo>
                  <a:cubicBezTo>
                    <a:pt x="3582713" y="0"/>
                    <a:pt x="3595661" y="12948"/>
                    <a:pt x="3595661" y="28921"/>
                  </a:cubicBezTo>
                  <a:lnTo>
                    <a:pt x="3595661" y="282536"/>
                  </a:lnTo>
                  <a:cubicBezTo>
                    <a:pt x="3595661" y="290206"/>
                    <a:pt x="3592614" y="297563"/>
                    <a:pt x="3587190" y="302986"/>
                  </a:cubicBezTo>
                  <a:cubicBezTo>
                    <a:pt x="3581767" y="308410"/>
                    <a:pt x="3574411" y="311457"/>
                    <a:pt x="3566740" y="311457"/>
                  </a:cubicBezTo>
                  <a:lnTo>
                    <a:pt x="28921" y="311457"/>
                  </a:lnTo>
                  <a:cubicBezTo>
                    <a:pt x="21251" y="311457"/>
                    <a:pt x="13895" y="308410"/>
                    <a:pt x="8471" y="302986"/>
                  </a:cubicBezTo>
                  <a:cubicBezTo>
                    <a:pt x="3047" y="297563"/>
                    <a:pt x="0" y="290206"/>
                    <a:pt x="0" y="282536"/>
                  </a:cubicBezTo>
                  <a:lnTo>
                    <a:pt x="0" y="28921"/>
                  </a:lnTo>
                  <a:cubicBezTo>
                    <a:pt x="0" y="21251"/>
                    <a:pt x="3047" y="13895"/>
                    <a:pt x="8471" y="8471"/>
                  </a:cubicBezTo>
                  <a:cubicBezTo>
                    <a:pt x="13895" y="3047"/>
                    <a:pt x="21251" y="0"/>
                    <a:pt x="28921"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595661"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50356" y="457029"/>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Approaches to solve Josephus problem</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750356" y="2453051"/>
            <a:ext cx="13328803" cy="5404070"/>
          </a:xfrm>
          <a:prstGeom prst="rect">
            <a:avLst/>
          </a:prstGeom>
        </p:spPr>
        <p:txBody>
          <a:bodyPr anchor="t" rtlCol="false" tIns="0" lIns="0" bIns="0" rIns="0">
            <a:spAutoFit/>
          </a:bodyPr>
          <a:lstStyle/>
          <a:p>
            <a:pPr algn="ctr">
              <a:lnSpc>
                <a:spcPts val="6162"/>
              </a:lnSpc>
            </a:pPr>
          </a:p>
          <a:p>
            <a:pPr algn="ctr">
              <a:lnSpc>
                <a:spcPts val="6162"/>
              </a:lnSpc>
            </a:pPr>
          </a:p>
          <a:p>
            <a:pPr algn="ctr">
              <a:lnSpc>
                <a:spcPts val="6162"/>
              </a:lnSpc>
            </a:pPr>
          </a:p>
          <a:p>
            <a:pPr algn="ctr" marL="950378" indent="-475189" lvl="1">
              <a:lnSpc>
                <a:spcPts val="6162"/>
              </a:lnSpc>
              <a:buFont typeface="Arial"/>
              <a:buChar char="•"/>
            </a:pPr>
            <a:r>
              <a:rPr lang="en-US" sz="4401">
                <a:solidFill>
                  <a:srgbClr val="000000"/>
                </a:solidFill>
                <a:latin typeface="Lookpeach Font TH"/>
              </a:rPr>
              <a:t>Modular Arithmetic and Recursion</a:t>
            </a:r>
          </a:p>
          <a:p>
            <a:pPr algn="ctr" marL="950378" indent="-475189" lvl="1">
              <a:lnSpc>
                <a:spcPts val="6162"/>
              </a:lnSpc>
              <a:buFont typeface="Arial"/>
              <a:buChar char="•"/>
            </a:pPr>
            <a:r>
              <a:rPr lang="en-US" sz="4401">
                <a:solidFill>
                  <a:srgbClr val="000000"/>
                </a:solidFill>
                <a:latin typeface="Lookpeach Font TH"/>
              </a:rPr>
              <a:t>Graph Theory</a:t>
            </a:r>
          </a:p>
          <a:p>
            <a:pPr algn="ctr">
              <a:lnSpc>
                <a:spcPts val="6162"/>
              </a:lnSpc>
            </a:pPr>
          </a:p>
          <a:p>
            <a:pPr algn="ctr">
              <a:lnSpc>
                <a:spcPts val="6162"/>
              </a:lnSpc>
              <a:spcBef>
                <a:spcPct val="0"/>
              </a:spcBef>
            </a:pPr>
          </a:p>
        </p:txBody>
      </p:sp>
      <p:sp>
        <p:nvSpPr>
          <p:cNvPr name="TextBox 11" id="11"/>
          <p:cNvSpPr txBox="true"/>
          <p:nvPr/>
        </p:nvSpPr>
        <p:spPr>
          <a:xfrm rot="0">
            <a:off x="2006237" y="3533558"/>
            <a:ext cx="14275526" cy="710606"/>
          </a:xfrm>
          <a:prstGeom prst="rect">
            <a:avLst/>
          </a:prstGeom>
        </p:spPr>
        <p:txBody>
          <a:bodyPr anchor="t" rtlCol="false" tIns="0" lIns="0" bIns="0" rIns="0">
            <a:spAutoFit/>
          </a:bodyPr>
          <a:lstStyle/>
          <a:p>
            <a:pPr algn="ctr">
              <a:lnSpc>
                <a:spcPts val="5888"/>
              </a:lnSpc>
              <a:spcBef>
                <a:spcPct val="0"/>
              </a:spcBef>
            </a:pPr>
            <a:r>
              <a:rPr lang="en-US" sz="4206">
                <a:solidFill>
                  <a:srgbClr val="000000"/>
                </a:solidFill>
                <a:latin typeface="Lookpeach Font TH"/>
              </a:rPr>
              <a:t>To solve Josephus Problem we can do it by two ways: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2750356" y="437418"/>
            <a:ext cx="13652277" cy="1182563"/>
            <a:chOff x="0" y="0"/>
            <a:chExt cx="3595661" cy="311457"/>
          </a:xfrm>
        </p:grpSpPr>
        <p:sp>
          <p:nvSpPr>
            <p:cNvPr name="Freeform 3" id="3"/>
            <p:cNvSpPr/>
            <p:nvPr/>
          </p:nvSpPr>
          <p:spPr>
            <a:xfrm flipH="false" flipV="false" rot="0">
              <a:off x="0" y="0"/>
              <a:ext cx="3595661" cy="311457"/>
            </a:xfrm>
            <a:custGeom>
              <a:avLst/>
              <a:gdLst/>
              <a:ahLst/>
              <a:cxnLst/>
              <a:rect r="r" b="b" t="t" l="l"/>
              <a:pathLst>
                <a:path h="311457" w="3595661">
                  <a:moveTo>
                    <a:pt x="28921" y="0"/>
                  </a:moveTo>
                  <a:lnTo>
                    <a:pt x="3566740" y="0"/>
                  </a:lnTo>
                  <a:cubicBezTo>
                    <a:pt x="3582713" y="0"/>
                    <a:pt x="3595661" y="12948"/>
                    <a:pt x="3595661" y="28921"/>
                  </a:cubicBezTo>
                  <a:lnTo>
                    <a:pt x="3595661" y="282536"/>
                  </a:lnTo>
                  <a:cubicBezTo>
                    <a:pt x="3595661" y="290206"/>
                    <a:pt x="3592614" y="297563"/>
                    <a:pt x="3587190" y="302986"/>
                  </a:cubicBezTo>
                  <a:cubicBezTo>
                    <a:pt x="3581767" y="308410"/>
                    <a:pt x="3574411" y="311457"/>
                    <a:pt x="3566740" y="311457"/>
                  </a:cubicBezTo>
                  <a:lnTo>
                    <a:pt x="28921" y="311457"/>
                  </a:lnTo>
                  <a:cubicBezTo>
                    <a:pt x="21251" y="311457"/>
                    <a:pt x="13895" y="308410"/>
                    <a:pt x="8471" y="302986"/>
                  </a:cubicBezTo>
                  <a:cubicBezTo>
                    <a:pt x="3047" y="297563"/>
                    <a:pt x="0" y="290206"/>
                    <a:pt x="0" y="282536"/>
                  </a:cubicBezTo>
                  <a:lnTo>
                    <a:pt x="0" y="28921"/>
                  </a:lnTo>
                  <a:cubicBezTo>
                    <a:pt x="0" y="21251"/>
                    <a:pt x="3047" y="13895"/>
                    <a:pt x="8471" y="8471"/>
                  </a:cubicBezTo>
                  <a:cubicBezTo>
                    <a:pt x="13895" y="3047"/>
                    <a:pt x="21251" y="0"/>
                    <a:pt x="28921"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595661"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555459" y="561958"/>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Approach 1: Using Arithmetic and Recursion</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2252331"/>
            <a:ext cx="9358961" cy="6503457"/>
          </a:xfrm>
          <a:prstGeom prst="rect">
            <a:avLst/>
          </a:prstGeom>
        </p:spPr>
        <p:txBody>
          <a:bodyPr anchor="t" rtlCol="false" tIns="0" lIns="0" bIns="0" rIns="0">
            <a:spAutoFit/>
          </a:bodyPr>
          <a:lstStyle/>
          <a:p>
            <a:pPr>
              <a:lnSpc>
                <a:spcPts val="5185"/>
              </a:lnSpc>
            </a:pPr>
          </a:p>
          <a:p>
            <a:pPr>
              <a:lnSpc>
                <a:spcPts val="5185"/>
              </a:lnSpc>
            </a:pPr>
            <a:r>
              <a:rPr lang="en-US" sz="3704">
                <a:solidFill>
                  <a:srgbClr val="000000"/>
                </a:solidFill>
                <a:latin typeface="Lookpeach Font TH"/>
              </a:rPr>
              <a:t>josephus(n,k)</a:t>
            </a:r>
          </a:p>
          <a:p>
            <a:pPr>
              <a:lnSpc>
                <a:spcPts val="5185"/>
              </a:lnSpc>
            </a:pPr>
            <a:r>
              <a:rPr lang="en-US" sz="3704">
                <a:solidFill>
                  <a:srgbClr val="000000"/>
                </a:solidFill>
                <a:latin typeface="Lookpeach Font TH"/>
              </a:rPr>
              <a:t>{</a:t>
            </a:r>
          </a:p>
          <a:p>
            <a:pPr>
              <a:lnSpc>
                <a:spcPts val="5185"/>
              </a:lnSpc>
            </a:pPr>
            <a:r>
              <a:rPr lang="en-US" sz="3704">
                <a:solidFill>
                  <a:srgbClr val="000000"/>
                </a:solidFill>
                <a:latin typeface="Lookpeach Font TH"/>
              </a:rPr>
              <a:t>if(n==1):</a:t>
            </a:r>
          </a:p>
          <a:p>
            <a:pPr>
              <a:lnSpc>
                <a:spcPts val="5185"/>
              </a:lnSpc>
            </a:pPr>
            <a:r>
              <a:rPr lang="en-US" sz="3704">
                <a:solidFill>
                  <a:srgbClr val="000000"/>
                </a:solidFill>
                <a:latin typeface="Lookpeach Font TH"/>
              </a:rPr>
              <a:t>    return 1</a:t>
            </a:r>
          </a:p>
          <a:p>
            <a:pPr>
              <a:lnSpc>
                <a:spcPts val="5185"/>
              </a:lnSpc>
            </a:pPr>
            <a:r>
              <a:rPr lang="en-US" sz="3704">
                <a:solidFill>
                  <a:srgbClr val="000000"/>
                </a:solidFill>
                <a:latin typeface="Lookpeach Font TH"/>
              </a:rPr>
              <a:t>else:</a:t>
            </a:r>
          </a:p>
          <a:p>
            <a:pPr>
              <a:lnSpc>
                <a:spcPts val="5185"/>
              </a:lnSpc>
            </a:pPr>
            <a:r>
              <a:rPr lang="en-US" sz="3704">
                <a:solidFill>
                  <a:srgbClr val="000000"/>
                </a:solidFill>
                <a:latin typeface="Lookpeach Font TH"/>
              </a:rPr>
              <a:t>    return ((josephus(n-1,k)+k-1) % n+1</a:t>
            </a:r>
          </a:p>
          <a:p>
            <a:pPr>
              <a:lnSpc>
                <a:spcPts val="5185"/>
              </a:lnSpc>
            </a:pPr>
            <a:r>
              <a:rPr lang="en-US" sz="3704">
                <a:solidFill>
                  <a:srgbClr val="000000"/>
                </a:solidFill>
                <a:latin typeface="Lookpeach Font TH"/>
              </a:rPr>
              <a:t>}</a:t>
            </a:r>
          </a:p>
          <a:p>
            <a:pPr>
              <a:lnSpc>
                <a:spcPts val="5185"/>
              </a:lnSpc>
            </a:pPr>
          </a:p>
          <a:p>
            <a:pPr>
              <a:lnSpc>
                <a:spcPts val="5185"/>
              </a:lnSpc>
              <a:spcBef>
                <a:spcPct val="0"/>
              </a:spcBef>
            </a:pPr>
          </a:p>
        </p:txBody>
      </p:sp>
      <p:sp>
        <p:nvSpPr>
          <p:cNvPr name="TextBox 11" id="11"/>
          <p:cNvSpPr txBox="true"/>
          <p:nvPr/>
        </p:nvSpPr>
        <p:spPr>
          <a:xfrm rot="0">
            <a:off x="-2907977" y="1817942"/>
            <a:ext cx="13847174" cy="846329"/>
          </a:xfrm>
          <a:prstGeom prst="rect">
            <a:avLst/>
          </a:prstGeom>
        </p:spPr>
        <p:txBody>
          <a:bodyPr anchor="t" rtlCol="false" tIns="0" lIns="0" bIns="0" rIns="0">
            <a:spAutoFit/>
          </a:bodyPr>
          <a:lstStyle/>
          <a:p>
            <a:pPr algn="ctr">
              <a:lnSpc>
                <a:spcPts val="6901"/>
              </a:lnSpc>
            </a:pPr>
            <a:r>
              <a:rPr lang="en-US" sz="4929" u="sng">
                <a:solidFill>
                  <a:srgbClr val="000000"/>
                </a:solidFill>
                <a:latin typeface="Puimek Font TH"/>
              </a:rPr>
              <a:t>Pseudocode</a:t>
            </a:r>
          </a:p>
        </p:txBody>
      </p:sp>
      <p:sp>
        <p:nvSpPr>
          <p:cNvPr name="TextBox 12" id="12"/>
          <p:cNvSpPr txBox="true"/>
          <p:nvPr/>
        </p:nvSpPr>
        <p:spPr>
          <a:xfrm rot="0">
            <a:off x="7040602" y="1848217"/>
            <a:ext cx="13847174" cy="846329"/>
          </a:xfrm>
          <a:prstGeom prst="rect">
            <a:avLst/>
          </a:prstGeom>
        </p:spPr>
        <p:txBody>
          <a:bodyPr anchor="t" rtlCol="false" tIns="0" lIns="0" bIns="0" rIns="0">
            <a:spAutoFit/>
          </a:bodyPr>
          <a:lstStyle/>
          <a:p>
            <a:pPr algn="ctr">
              <a:lnSpc>
                <a:spcPts val="6901"/>
              </a:lnSpc>
            </a:pPr>
            <a:r>
              <a:rPr lang="en-US" sz="4929" u="sng">
                <a:solidFill>
                  <a:srgbClr val="000000"/>
                </a:solidFill>
                <a:latin typeface="Puimek Font TH"/>
              </a:rPr>
              <a:t>Time complexity</a:t>
            </a:r>
          </a:p>
        </p:txBody>
      </p:sp>
      <p:sp>
        <p:nvSpPr>
          <p:cNvPr name="TextBox 13" id="13"/>
          <p:cNvSpPr txBox="true"/>
          <p:nvPr/>
        </p:nvSpPr>
        <p:spPr>
          <a:xfrm rot="0">
            <a:off x="7229687" y="5442147"/>
            <a:ext cx="13847174" cy="846329"/>
          </a:xfrm>
          <a:prstGeom prst="rect">
            <a:avLst/>
          </a:prstGeom>
        </p:spPr>
        <p:txBody>
          <a:bodyPr anchor="t" rtlCol="false" tIns="0" lIns="0" bIns="0" rIns="0">
            <a:spAutoFit/>
          </a:bodyPr>
          <a:lstStyle/>
          <a:p>
            <a:pPr algn="ctr">
              <a:lnSpc>
                <a:spcPts val="6901"/>
              </a:lnSpc>
            </a:pPr>
            <a:r>
              <a:rPr lang="en-US" sz="4929" u="sng">
                <a:solidFill>
                  <a:srgbClr val="000000"/>
                </a:solidFill>
                <a:latin typeface="Puimek Font TH"/>
              </a:rPr>
              <a:t>Space complexity</a:t>
            </a:r>
          </a:p>
        </p:txBody>
      </p:sp>
      <p:sp>
        <p:nvSpPr>
          <p:cNvPr name="TextBox 14" id="14"/>
          <p:cNvSpPr txBox="true"/>
          <p:nvPr/>
        </p:nvSpPr>
        <p:spPr>
          <a:xfrm rot="0">
            <a:off x="10939196" y="3110596"/>
            <a:ext cx="6428154" cy="1278761"/>
          </a:xfrm>
          <a:prstGeom prst="rect">
            <a:avLst/>
          </a:prstGeom>
        </p:spPr>
        <p:txBody>
          <a:bodyPr anchor="t" rtlCol="false" tIns="0" lIns="0" bIns="0" rIns="0">
            <a:spAutoFit/>
          </a:bodyPr>
          <a:lstStyle/>
          <a:p>
            <a:pPr>
              <a:lnSpc>
                <a:spcPts val="5185"/>
              </a:lnSpc>
              <a:spcBef>
                <a:spcPct val="0"/>
              </a:spcBef>
            </a:pPr>
            <a:r>
              <a:rPr lang="en-US" sz="3704">
                <a:solidFill>
                  <a:srgbClr val="000000"/>
                </a:solidFill>
                <a:latin typeface="Lookpeach Font TH"/>
              </a:rPr>
              <a:t>Due to the recursive calls, time complexity is O(n).</a:t>
            </a:r>
          </a:p>
        </p:txBody>
      </p:sp>
      <p:sp>
        <p:nvSpPr>
          <p:cNvPr name="TextBox 15" id="15"/>
          <p:cNvSpPr txBox="true"/>
          <p:nvPr/>
        </p:nvSpPr>
        <p:spPr>
          <a:xfrm rot="0">
            <a:off x="10939196" y="6823940"/>
            <a:ext cx="6428154" cy="1931848"/>
          </a:xfrm>
          <a:prstGeom prst="rect">
            <a:avLst/>
          </a:prstGeom>
        </p:spPr>
        <p:txBody>
          <a:bodyPr anchor="t" rtlCol="false" tIns="0" lIns="0" bIns="0" rIns="0">
            <a:spAutoFit/>
          </a:bodyPr>
          <a:lstStyle/>
          <a:p>
            <a:pPr>
              <a:lnSpc>
                <a:spcPts val="5185"/>
              </a:lnSpc>
              <a:spcBef>
                <a:spcPct val="0"/>
              </a:spcBef>
            </a:pPr>
            <a:r>
              <a:rPr lang="en-US" sz="3704">
                <a:solidFill>
                  <a:srgbClr val="000000"/>
                </a:solidFill>
                <a:latin typeface="Lookpeach Font TH"/>
              </a:rPr>
              <a:t>Determined by the depth of recursive calls, space complexity is 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Approach 2: Using Graph theory</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10017" y="2796271"/>
            <a:ext cx="12536577" cy="5629777"/>
          </a:xfrm>
          <a:prstGeom prst="rect">
            <a:avLst/>
          </a:prstGeom>
        </p:spPr>
        <p:txBody>
          <a:bodyPr anchor="t" rtlCol="false" tIns="0" lIns="0" bIns="0" rIns="0">
            <a:spAutoFit/>
          </a:bodyPr>
          <a:lstStyle/>
          <a:p>
            <a:pPr>
              <a:lnSpc>
                <a:spcPts val="3735"/>
              </a:lnSpc>
            </a:pPr>
            <a:r>
              <a:rPr lang="en-US" sz="2668">
                <a:solidFill>
                  <a:srgbClr val="000000"/>
                </a:solidFill>
                <a:latin typeface="Lookpeach Font TH"/>
              </a:rPr>
              <a:t>Josephus(n,k)</a:t>
            </a:r>
          </a:p>
          <a:p>
            <a:pPr>
              <a:lnSpc>
                <a:spcPts val="3735"/>
              </a:lnSpc>
            </a:pPr>
            <a:r>
              <a:rPr lang="en-US" sz="2668">
                <a:solidFill>
                  <a:srgbClr val="000000"/>
                </a:solidFill>
                <a:latin typeface="Lookpeach Font TH"/>
              </a:rPr>
              <a:t>{</a:t>
            </a:r>
          </a:p>
          <a:p>
            <a:pPr>
              <a:lnSpc>
                <a:spcPts val="3735"/>
              </a:lnSpc>
            </a:pPr>
            <a:r>
              <a:rPr lang="en-US" sz="2668">
                <a:solidFill>
                  <a:srgbClr val="000000"/>
                </a:solidFill>
                <a:latin typeface="Lookpeach Font TH"/>
              </a:rPr>
              <a:t>Create a circular linked list</a:t>
            </a:r>
          </a:p>
          <a:p>
            <a:pPr>
              <a:lnSpc>
                <a:spcPts val="3735"/>
              </a:lnSpc>
            </a:pPr>
            <a:r>
              <a:rPr lang="en-US" sz="2668">
                <a:solidFill>
                  <a:srgbClr val="000000"/>
                </a:solidFill>
                <a:latin typeface="Lookpeach Font TH"/>
              </a:rPr>
              <a:t>Initialize a variable current to head (1st position in the circle)</a:t>
            </a:r>
          </a:p>
          <a:p>
            <a:pPr>
              <a:lnSpc>
                <a:spcPts val="3735"/>
              </a:lnSpc>
            </a:pPr>
            <a:r>
              <a:rPr lang="en-US" sz="2668">
                <a:solidFill>
                  <a:srgbClr val="000000"/>
                </a:solidFill>
                <a:latin typeface="Lookpeach Font TH"/>
              </a:rPr>
              <a:t>Length = length(Circular List)</a:t>
            </a:r>
          </a:p>
          <a:p>
            <a:pPr>
              <a:lnSpc>
                <a:spcPts val="3735"/>
              </a:lnSpc>
            </a:pPr>
            <a:r>
              <a:rPr lang="en-US" sz="2668">
                <a:solidFill>
                  <a:srgbClr val="000000"/>
                </a:solidFill>
                <a:latin typeface="Lookpeach Font TH"/>
              </a:rPr>
              <a:t>while(current-&gt;next != current): </a:t>
            </a:r>
          </a:p>
          <a:p>
            <a:pPr>
              <a:lnSpc>
                <a:spcPts val="3735"/>
              </a:lnSpc>
            </a:pPr>
            <a:r>
              <a:rPr lang="en-US" sz="2668">
                <a:solidFill>
                  <a:srgbClr val="000000"/>
                </a:solidFill>
                <a:latin typeface="Lookpeach Font TH"/>
              </a:rPr>
              <a:t>       Increment current by k - 1 </a:t>
            </a:r>
            <a:r>
              <a:rPr lang="en-US" sz="2668">
                <a:solidFill>
                  <a:srgbClr val="3F4B99"/>
                </a:solidFill>
                <a:latin typeface="Lookpeach Font TH"/>
              </a:rPr>
              <a:t>(to find the k-th person)</a:t>
            </a:r>
          </a:p>
          <a:p>
            <a:pPr>
              <a:lnSpc>
                <a:spcPts val="3735"/>
              </a:lnSpc>
            </a:pPr>
            <a:r>
              <a:rPr lang="en-US" sz="2668">
                <a:solidFill>
                  <a:srgbClr val="000000"/>
                </a:solidFill>
                <a:latin typeface="Lookpeach Font TH"/>
              </a:rPr>
              <a:t>       Eliminate the person at index 'current' from the circular structure</a:t>
            </a:r>
          </a:p>
          <a:p>
            <a:pPr>
              <a:lnSpc>
                <a:spcPts val="3735"/>
              </a:lnSpc>
            </a:pPr>
            <a:r>
              <a:rPr lang="en-US" sz="2668">
                <a:solidFill>
                  <a:srgbClr val="000000"/>
                </a:solidFill>
                <a:latin typeface="Lookpeach Font TH"/>
              </a:rPr>
              <a:t>       set 'current' to the next person (node) in the list</a:t>
            </a:r>
          </a:p>
          <a:p>
            <a:pPr>
              <a:lnSpc>
                <a:spcPts val="3735"/>
              </a:lnSpc>
            </a:pPr>
            <a:r>
              <a:rPr lang="en-US" sz="2668">
                <a:solidFill>
                  <a:srgbClr val="000000"/>
                </a:solidFill>
                <a:latin typeface="Lookpeach Font TH"/>
              </a:rPr>
              <a:t>return the last position as the survivor</a:t>
            </a:r>
          </a:p>
          <a:p>
            <a:pPr>
              <a:lnSpc>
                <a:spcPts val="3735"/>
              </a:lnSpc>
            </a:pPr>
            <a:r>
              <a:rPr lang="en-US" sz="2668">
                <a:solidFill>
                  <a:srgbClr val="000000"/>
                </a:solidFill>
                <a:latin typeface="Lookpeach Font TH"/>
              </a:rPr>
              <a:t>}</a:t>
            </a:r>
          </a:p>
          <a:p>
            <a:pPr>
              <a:lnSpc>
                <a:spcPts val="3735"/>
              </a:lnSpc>
              <a:spcBef>
                <a:spcPct val="0"/>
              </a:spcBef>
            </a:pPr>
          </a:p>
        </p:txBody>
      </p:sp>
      <p:sp>
        <p:nvSpPr>
          <p:cNvPr name="TextBox 11" id="11"/>
          <p:cNvSpPr txBox="true"/>
          <p:nvPr/>
        </p:nvSpPr>
        <p:spPr>
          <a:xfrm rot="0">
            <a:off x="-2766164" y="1304942"/>
            <a:ext cx="13847174" cy="846329"/>
          </a:xfrm>
          <a:prstGeom prst="rect">
            <a:avLst/>
          </a:prstGeom>
        </p:spPr>
        <p:txBody>
          <a:bodyPr anchor="t" rtlCol="false" tIns="0" lIns="0" bIns="0" rIns="0">
            <a:spAutoFit/>
          </a:bodyPr>
          <a:lstStyle/>
          <a:p>
            <a:pPr algn="ctr">
              <a:lnSpc>
                <a:spcPts val="6901"/>
              </a:lnSpc>
            </a:pPr>
            <a:r>
              <a:rPr lang="en-US" sz="4929" u="sng">
                <a:solidFill>
                  <a:srgbClr val="000000"/>
                </a:solidFill>
                <a:latin typeface="Puimek Font TH"/>
              </a:rPr>
              <a:t>Pseudocode</a:t>
            </a:r>
          </a:p>
        </p:txBody>
      </p:sp>
      <p:sp>
        <p:nvSpPr>
          <p:cNvPr name="TextBox 12" id="12"/>
          <p:cNvSpPr txBox="true"/>
          <p:nvPr/>
        </p:nvSpPr>
        <p:spPr>
          <a:xfrm rot="0">
            <a:off x="7229687" y="1524732"/>
            <a:ext cx="13847174" cy="846329"/>
          </a:xfrm>
          <a:prstGeom prst="rect">
            <a:avLst/>
          </a:prstGeom>
        </p:spPr>
        <p:txBody>
          <a:bodyPr anchor="t" rtlCol="false" tIns="0" lIns="0" bIns="0" rIns="0">
            <a:spAutoFit/>
          </a:bodyPr>
          <a:lstStyle/>
          <a:p>
            <a:pPr algn="ctr">
              <a:lnSpc>
                <a:spcPts val="6901"/>
              </a:lnSpc>
            </a:pPr>
            <a:r>
              <a:rPr lang="en-US" sz="4929" u="sng">
                <a:solidFill>
                  <a:srgbClr val="000000"/>
                </a:solidFill>
                <a:latin typeface="Puimek Font TH"/>
              </a:rPr>
              <a:t>Time complexity</a:t>
            </a:r>
          </a:p>
        </p:txBody>
      </p:sp>
      <p:sp>
        <p:nvSpPr>
          <p:cNvPr name="TextBox 13" id="13"/>
          <p:cNvSpPr txBox="true"/>
          <p:nvPr/>
        </p:nvSpPr>
        <p:spPr>
          <a:xfrm rot="0">
            <a:off x="7442406" y="6603680"/>
            <a:ext cx="13847174" cy="846329"/>
          </a:xfrm>
          <a:prstGeom prst="rect">
            <a:avLst/>
          </a:prstGeom>
        </p:spPr>
        <p:txBody>
          <a:bodyPr anchor="t" rtlCol="false" tIns="0" lIns="0" bIns="0" rIns="0">
            <a:spAutoFit/>
          </a:bodyPr>
          <a:lstStyle/>
          <a:p>
            <a:pPr algn="ctr">
              <a:lnSpc>
                <a:spcPts val="6901"/>
              </a:lnSpc>
            </a:pPr>
            <a:r>
              <a:rPr lang="en-US" sz="4929" u="sng">
                <a:solidFill>
                  <a:srgbClr val="000000"/>
                </a:solidFill>
                <a:latin typeface="Puimek Font TH"/>
              </a:rPr>
              <a:t>Space complexity</a:t>
            </a:r>
          </a:p>
        </p:txBody>
      </p:sp>
      <p:sp>
        <p:nvSpPr>
          <p:cNvPr name="TextBox 14" id="14"/>
          <p:cNvSpPr txBox="true"/>
          <p:nvPr/>
        </p:nvSpPr>
        <p:spPr>
          <a:xfrm rot="0">
            <a:off x="10709270" y="2523461"/>
            <a:ext cx="7485022" cy="3164313"/>
          </a:xfrm>
          <a:prstGeom prst="rect">
            <a:avLst/>
          </a:prstGeom>
        </p:spPr>
        <p:txBody>
          <a:bodyPr anchor="t" rtlCol="false" tIns="0" lIns="0" bIns="0" rIns="0">
            <a:spAutoFit/>
          </a:bodyPr>
          <a:lstStyle/>
          <a:p>
            <a:pPr>
              <a:lnSpc>
                <a:spcPts val="4200"/>
              </a:lnSpc>
            </a:pPr>
            <a:r>
              <a:rPr lang="en-US" sz="3000">
                <a:solidFill>
                  <a:srgbClr val="000000"/>
                </a:solidFill>
                <a:latin typeface="Lookpeach Font TH"/>
              </a:rPr>
              <a:t>The program iterates through the whole circular list to find the current position which takes O(n) time</a:t>
            </a:r>
          </a:p>
          <a:p>
            <a:pPr>
              <a:lnSpc>
                <a:spcPts val="4200"/>
              </a:lnSpc>
            </a:pPr>
            <a:r>
              <a:rPr lang="en-US" sz="3000">
                <a:solidFill>
                  <a:srgbClr val="000000"/>
                </a:solidFill>
                <a:latin typeface="Lookpeach Font TH"/>
              </a:rPr>
              <a:t>This happens for n persons</a:t>
            </a:r>
          </a:p>
          <a:p>
            <a:pPr>
              <a:lnSpc>
                <a:spcPts val="4200"/>
              </a:lnSpc>
            </a:pPr>
            <a:r>
              <a:rPr lang="en-US" sz="3000">
                <a:solidFill>
                  <a:srgbClr val="000000"/>
                </a:solidFill>
                <a:latin typeface="Lookpeach Font TH"/>
              </a:rPr>
              <a:t>Therefore, Time Complexity is O(n*n)</a:t>
            </a:r>
          </a:p>
          <a:p>
            <a:pPr>
              <a:lnSpc>
                <a:spcPts val="4200"/>
              </a:lnSpc>
              <a:spcBef>
                <a:spcPct val="0"/>
              </a:spcBef>
            </a:pPr>
          </a:p>
        </p:txBody>
      </p:sp>
      <p:sp>
        <p:nvSpPr>
          <p:cNvPr name="TextBox 15" id="15"/>
          <p:cNvSpPr txBox="true"/>
          <p:nvPr/>
        </p:nvSpPr>
        <p:spPr>
          <a:xfrm rot="0">
            <a:off x="10762498" y="7611935"/>
            <a:ext cx="7206990" cy="2130980"/>
          </a:xfrm>
          <a:prstGeom prst="rect">
            <a:avLst/>
          </a:prstGeom>
        </p:spPr>
        <p:txBody>
          <a:bodyPr anchor="t" rtlCol="false" tIns="0" lIns="0" bIns="0" rIns="0">
            <a:spAutoFit/>
          </a:bodyPr>
          <a:lstStyle/>
          <a:p>
            <a:pPr>
              <a:lnSpc>
                <a:spcPts val="4270"/>
              </a:lnSpc>
            </a:pPr>
            <a:r>
              <a:rPr lang="en-US" sz="3050">
                <a:solidFill>
                  <a:srgbClr val="000000"/>
                </a:solidFill>
                <a:latin typeface="Lookpeach Font TH"/>
              </a:rPr>
              <a:t>The space complexity is determined</a:t>
            </a:r>
          </a:p>
          <a:p>
            <a:pPr>
              <a:lnSpc>
                <a:spcPts val="4270"/>
              </a:lnSpc>
            </a:pPr>
            <a:r>
              <a:rPr lang="en-US" sz="3050">
                <a:solidFill>
                  <a:srgbClr val="000000"/>
                </a:solidFill>
                <a:latin typeface="Lookpeach Font TH"/>
              </a:rPr>
              <a:t> by the size of the circular linked list.</a:t>
            </a:r>
          </a:p>
          <a:p>
            <a:pPr>
              <a:lnSpc>
                <a:spcPts val="4270"/>
              </a:lnSpc>
            </a:pPr>
            <a:r>
              <a:rPr lang="en-US" sz="3050">
                <a:solidFill>
                  <a:srgbClr val="000000"/>
                </a:solidFill>
                <a:latin typeface="Lookpeach Font TH"/>
              </a:rPr>
              <a:t>Therefore, it is O(n)</a:t>
            </a:r>
          </a:p>
          <a:p>
            <a:pPr>
              <a:lnSpc>
                <a:spcPts val="427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846072" y="1652038"/>
            <a:ext cx="7413228" cy="4169941"/>
          </a:xfrm>
          <a:custGeom>
            <a:avLst/>
            <a:gdLst/>
            <a:ahLst/>
            <a:cxnLst/>
            <a:rect r="r" b="b" t="t" l="l"/>
            <a:pathLst>
              <a:path h="4169941" w="7413228">
                <a:moveTo>
                  <a:pt x="0" y="0"/>
                </a:moveTo>
                <a:lnTo>
                  <a:pt x="7413228" y="0"/>
                </a:lnTo>
                <a:lnTo>
                  <a:pt x="7413228" y="4169941"/>
                </a:lnTo>
                <a:lnTo>
                  <a:pt x="0" y="4169941"/>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8115300" cy="2300215"/>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
        <p:nvSpPr>
          <p:cNvPr name="TextBox 13" id="13"/>
          <p:cNvSpPr txBox="true"/>
          <p:nvPr/>
        </p:nvSpPr>
        <p:spPr>
          <a:xfrm rot="0">
            <a:off x="1231923" y="5190171"/>
            <a:ext cx="8614149" cy="631808"/>
          </a:xfrm>
          <a:prstGeom prst="rect">
            <a:avLst/>
          </a:prstGeom>
        </p:spPr>
        <p:txBody>
          <a:bodyPr anchor="t" rtlCol="false" tIns="0" lIns="0" bIns="0" rIns="0">
            <a:spAutoFit/>
          </a:bodyPr>
          <a:lstStyle/>
          <a:p>
            <a:pPr>
              <a:lnSpc>
                <a:spcPts val="5114"/>
              </a:lnSpc>
              <a:spcBef>
                <a:spcPct val="0"/>
              </a:spcBef>
            </a:pPr>
            <a:r>
              <a:rPr lang="en-US" sz="3653" u="sng">
                <a:solidFill>
                  <a:srgbClr val="000000"/>
                </a:solidFill>
                <a:latin typeface="Lookpeach Font TH Bold"/>
              </a:rPr>
              <a:t>Algorithm</a:t>
            </a:r>
          </a:p>
        </p:txBody>
      </p:sp>
      <p:sp>
        <p:nvSpPr>
          <p:cNvPr name="TextBox 14" id="14"/>
          <p:cNvSpPr txBox="true"/>
          <p:nvPr/>
        </p:nvSpPr>
        <p:spPr>
          <a:xfrm rot="0">
            <a:off x="1818227" y="6003340"/>
            <a:ext cx="10726394" cy="4080427"/>
          </a:xfrm>
          <a:prstGeom prst="rect">
            <a:avLst/>
          </a:prstGeom>
        </p:spPr>
        <p:txBody>
          <a:bodyPr anchor="t" rtlCol="false" tIns="0" lIns="0" bIns="0" rIns="0">
            <a:spAutoFit/>
          </a:bodyPr>
          <a:lstStyle/>
          <a:p>
            <a:pPr>
              <a:lnSpc>
                <a:spcPts val="4613"/>
              </a:lnSpc>
            </a:pPr>
            <a:r>
              <a:rPr lang="en-US" sz="3295">
                <a:solidFill>
                  <a:srgbClr val="000000"/>
                </a:solidFill>
                <a:latin typeface="Lookpeach Font TH"/>
              </a:rPr>
              <a:t> The algorithm will be the same as implementation of graphical (circular linked list)</a:t>
            </a:r>
            <a:r>
              <a:rPr lang="en-US" sz="3295">
                <a:solidFill>
                  <a:srgbClr val="000000"/>
                </a:solidFill>
                <a:latin typeface="Lookpeach Font TH"/>
              </a:rPr>
              <a:t> solution of normal Josephus problem, just maintain a queue of eliminated people and after m eliminations, dequeue the first person from the queue and add it to its original position in the circle before elimination.</a:t>
            </a:r>
          </a:p>
          <a:p>
            <a:pPr>
              <a:lnSpc>
                <a:spcPts val="4613"/>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039934" y="250029"/>
            <a:ext cx="3499448" cy="1182563"/>
            <a:chOff x="0" y="0"/>
            <a:chExt cx="921665" cy="311457"/>
          </a:xfrm>
        </p:grpSpPr>
        <p:sp>
          <p:nvSpPr>
            <p:cNvPr name="Freeform 3" id="3"/>
            <p:cNvSpPr/>
            <p:nvPr/>
          </p:nvSpPr>
          <p:spPr>
            <a:xfrm flipH="false" flipV="false" rot="0">
              <a:off x="0" y="0"/>
              <a:ext cx="921665" cy="311457"/>
            </a:xfrm>
            <a:custGeom>
              <a:avLst/>
              <a:gdLst/>
              <a:ahLst/>
              <a:cxnLst/>
              <a:rect r="r" b="b" t="t" l="l"/>
              <a:pathLst>
                <a:path h="311457" w="921665">
                  <a:moveTo>
                    <a:pt x="112829" y="0"/>
                  </a:moveTo>
                  <a:lnTo>
                    <a:pt x="808837" y="0"/>
                  </a:lnTo>
                  <a:cubicBezTo>
                    <a:pt x="838761" y="0"/>
                    <a:pt x="867459" y="11887"/>
                    <a:pt x="888619" y="33047"/>
                  </a:cubicBezTo>
                  <a:cubicBezTo>
                    <a:pt x="909778" y="54206"/>
                    <a:pt x="921665" y="82905"/>
                    <a:pt x="921665" y="112829"/>
                  </a:cubicBezTo>
                  <a:lnTo>
                    <a:pt x="921665" y="198628"/>
                  </a:lnTo>
                  <a:cubicBezTo>
                    <a:pt x="921665" y="228552"/>
                    <a:pt x="909778" y="257251"/>
                    <a:pt x="888619" y="278410"/>
                  </a:cubicBezTo>
                  <a:cubicBezTo>
                    <a:pt x="867459" y="299570"/>
                    <a:pt x="838761" y="311457"/>
                    <a:pt x="808837" y="311457"/>
                  </a:cubicBezTo>
                  <a:lnTo>
                    <a:pt x="112829" y="311457"/>
                  </a:lnTo>
                  <a:cubicBezTo>
                    <a:pt x="82905" y="311457"/>
                    <a:pt x="54206" y="299570"/>
                    <a:pt x="33047" y="278410"/>
                  </a:cubicBezTo>
                  <a:cubicBezTo>
                    <a:pt x="11887" y="257251"/>
                    <a:pt x="0" y="228552"/>
                    <a:pt x="0" y="198628"/>
                  </a:cubicBezTo>
                  <a:lnTo>
                    <a:pt x="0" y="112829"/>
                  </a:lnTo>
                  <a:cubicBezTo>
                    <a:pt x="0" y="82905"/>
                    <a:pt x="11887" y="54206"/>
                    <a:pt x="33047" y="33047"/>
                  </a:cubicBezTo>
                  <a:cubicBezTo>
                    <a:pt x="54206" y="11887"/>
                    <a:pt x="82905" y="0"/>
                    <a:pt x="112829"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921665"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785956" y="4802966"/>
            <a:ext cx="9330480" cy="5248395"/>
          </a:xfrm>
          <a:custGeom>
            <a:avLst/>
            <a:gdLst/>
            <a:ahLst/>
            <a:cxnLst/>
            <a:rect r="r" b="b" t="t" l="l"/>
            <a:pathLst>
              <a:path h="5248395" w="9330480">
                <a:moveTo>
                  <a:pt x="0" y="0"/>
                </a:moveTo>
                <a:lnTo>
                  <a:pt x="9330480" y="0"/>
                </a:lnTo>
                <a:lnTo>
                  <a:pt x="9330480" y="5248395"/>
                </a:lnTo>
                <a:lnTo>
                  <a:pt x="0" y="5248395"/>
                </a:lnTo>
                <a:lnTo>
                  <a:pt x="0" y="0"/>
                </a:lnTo>
                <a:close/>
              </a:path>
            </a:pathLst>
          </a:custGeom>
          <a:blipFill>
            <a:blip r:embed="rId6"/>
            <a:stretch>
              <a:fillRect l="0" t="0" r="0" b="0"/>
            </a:stretch>
          </a:blipFill>
        </p:spPr>
      </p:sp>
      <p:sp>
        <p:nvSpPr>
          <p:cNvPr name="TextBox 10" id="10"/>
          <p:cNvSpPr txBox="true"/>
          <p:nvPr/>
        </p:nvSpPr>
        <p:spPr>
          <a:xfrm rot="0">
            <a:off x="2846969" y="239761"/>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a:rPr>
              <a:t>Abstract</a:t>
            </a:r>
          </a:p>
        </p:txBody>
      </p:sp>
      <p:sp>
        <p:nvSpPr>
          <p:cNvPr name="TextBox 11" id="11"/>
          <p:cNvSpPr txBox="true"/>
          <p:nvPr/>
        </p:nvSpPr>
        <p:spPr>
          <a:xfrm rot="0">
            <a:off x="231016" y="1365917"/>
            <a:ext cx="17797779" cy="3333173"/>
          </a:xfrm>
          <a:prstGeom prst="rect">
            <a:avLst/>
          </a:prstGeom>
        </p:spPr>
        <p:txBody>
          <a:bodyPr anchor="t" rtlCol="false" tIns="0" lIns="0" bIns="0" rIns="0">
            <a:spAutoFit/>
          </a:bodyPr>
          <a:lstStyle/>
          <a:p>
            <a:pPr algn="ctr">
              <a:lnSpc>
                <a:spcPts val="5368"/>
              </a:lnSpc>
            </a:pPr>
          </a:p>
          <a:p>
            <a:pPr algn="ctr">
              <a:lnSpc>
                <a:spcPts val="5368"/>
              </a:lnSpc>
              <a:spcBef>
                <a:spcPct val="0"/>
              </a:spcBef>
            </a:pPr>
            <a:r>
              <a:rPr lang="en-US" sz="3834">
                <a:solidFill>
                  <a:srgbClr val="000000"/>
                </a:solidFill>
                <a:latin typeface="Lookpeach Font TH"/>
              </a:rPr>
              <a:t>Josephus's Problem is a counting-out game featuring a circle elimination algorithm. In this puzzle, n people are arranged in a circle, and counting begins from a designated point .You eliminate every kth person in a circle until only one remains..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30755"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40280" y="4765825"/>
            <a:ext cx="7986622" cy="4492475"/>
          </a:xfrm>
          <a:custGeom>
            <a:avLst/>
            <a:gdLst/>
            <a:ahLst/>
            <a:cxnLst/>
            <a:rect r="r" b="b" t="t" l="l"/>
            <a:pathLst>
              <a:path h="4492475" w="7986622">
                <a:moveTo>
                  <a:pt x="0" y="0"/>
                </a:moveTo>
                <a:lnTo>
                  <a:pt x="7986623" y="0"/>
                </a:lnTo>
                <a:lnTo>
                  <a:pt x="7986623" y="4492475"/>
                </a:lnTo>
                <a:lnTo>
                  <a:pt x="0" y="4492475"/>
                </a:lnTo>
                <a:lnTo>
                  <a:pt x="0" y="0"/>
                </a:lnTo>
                <a:close/>
              </a:path>
            </a:pathLst>
          </a:custGeom>
          <a:blipFill>
            <a:blip r:embed="rId6"/>
            <a:stretch>
              <a:fillRect l="0" t="0" r="0" b="0"/>
            </a:stretch>
          </a:blipFill>
        </p:spPr>
      </p:sp>
      <p:sp>
        <p:nvSpPr>
          <p:cNvPr name="TextBox 10" id="10"/>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TextBox 11" id="11"/>
          <p:cNvSpPr txBox="true"/>
          <p:nvPr/>
        </p:nvSpPr>
        <p:spPr>
          <a:xfrm rot="0">
            <a:off x="756244" y="872296"/>
            <a:ext cx="7991422" cy="2116975"/>
          </a:xfrm>
          <a:prstGeom prst="rect">
            <a:avLst/>
          </a:prstGeom>
        </p:spPr>
        <p:txBody>
          <a:bodyPr anchor="t" rtlCol="false" tIns="0" lIns="0" bIns="0" rIns="0">
            <a:spAutoFit/>
          </a:bodyPr>
          <a:lstStyle/>
          <a:p>
            <a:pPr>
              <a:lnSpc>
                <a:spcPts val="5655"/>
              </a:lnSpc>
            </a:pPr>
          </a:p>
          <a:p>
            <a:pPr>
              <a:lnSpc>
                <a:spcPts val="5655"/>
              </a:lnSpc>
            </a:pPr>
            <a:r>
              <a:rPr lang="en-US" sz="4039">
                <a:solidFill>
                  <a:srgbClr val="000000"/>
                </a:solidFill>
                <a:latin typeface="Puimek Font TH"/>
              </a:rPr>
              <a:t>1) </a:t>
            </a:r>
            <a:r>
              <a:rPr lang="en-US" sz="4039" u="sng">
                <a:solidFill>
                  <a:srgbClr val="000000"/>
                </a:solidFill>
                <a:latin typeface="Puimek Font TH"/>
              </a:rPr>
              <a:t>Josephus Problem with Revivals</a:t>
            </a:r>
          </a:p>
          <a:p>
            <a:pPr>
              <a:lnSpc>
                <a:spcPts val="5655"/>
              </a:lnSpc>
              <a:spcBef>
                <a:spcPct val="0"/>
              </a:spcBef>
            </a:pPr>
          </a:p>
        </p:txBody>
      </p:sp>
      <p:sp>
        <p:nvSpPr>
          <p:cNvPr name="TextBox 12" id="12"/>
          <p:cNvSpPr txBox="true"/>
          <p:nvPr/>
        </p:nvSpPr>
        <p:spPr>
          <a:xfrm rot="0">
            <a:off x="1028700" y="2496508"/>
            <a:ext cx="7718966" cy="2881770"/>
          </a:xfrm>
          <a:prstGeom prst="rect">
            <a:avLst/>
          </a:prstGeom>
        </p:spPr>
        <p:txBody>
          <a:bodyPr anchor="t" rtlCol="false" tIns="0" lIns="0" bIns="0" rIns="0">
            <a:spAutoFit/>
          </a:bodyPr>
          <a:lstStyle/>
          <a:p>
            <a:pPr>
              <a:lnSpc>
                <a:spcPts val="4583"/>
              </a:lnSpc>
              <a:spcBef>
                <a:spcPct val="0"/>
              </a:spcBef>
            </a:pPr>
            <a:r>
              <a:rPr lang="en-US" sz="3273">
                <a:solidFill>
                  <a:srgbClr val="000000"/>
                </a:solidFill>
                <a:latin typeface="Lookpeach Font TH"/>
              </a:rPr>
              <a:t> In this variant, after every (m)-th person is eliminated, the first person in the queue is revived and reintroduced into the circle at its original position.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4901190" y="217629"/>
            <a:ext cx="9464803" cy="1182563"/>
            <a:chOff x="0" y="0"/>
            <a:chExt cx="2492788" cy="311457"/>
          </a:xfrm>
        </p:grpSpPr>
        <p:sp>
          <p:nvSpPr>
            <p:cNvPr name="Freeform 3" id="3"/>
            <p:cNvSpPr/>
            <p:nvPr/>
          </p:nvSpPr>
          <p:spPr>
            <a:xfrm flipH="false" flipV="false" rot="0">
              <a:off x="0" y="0"/>
              <a:ext cx="2492788" cy="311457"/>
            </a:xfrm>
            <a:custGeom>
              <a:avLst/>
              <a:gdLst/>
              <a:ahLst/>
              <a:cxnLst/>
              <a:rect r="r" b="b" t="t" l="l"/>
              <a:pathLst>
                <a:path h="311457" w="2492788">
                  <a:moveTo>
                    <a:pt x="41716" y="0"/>
                  </a:moveTo>
                  <a:lnTo>
                    <a:pt x="2451071" y="0"/>
                  </a:lnTo>
                  <a:cubicBezTo>
                    <a:pt x="2462135" y="0"/>
                    <a:pt x="2472746" y="4395"/>
                    <a:pt x="2480569" y="12218"/>
                  </a:cubicBezTo>
                  <a:cubicBezTo>
                    <a:pt x="2488393" y="20042"/>
                    <a:pt x="2492788" y="30653"/>
                    <a:pt x="2492788" y="41716"/>
                  </a:cubicBezTo>
                  <a:lnTo>
                    <a:pt x="2492788" y="269741"/>
                  </a:lnTo>
                  <a:cubicBezTo>
                    <a:pt x="2492788" y="280804"/>
                    <a:pt x="2488393" y="291415"/>
                    <a:pt x="2480569" y="299239"/>
                  </a:cubicBezTo>
                  <a:cubicBezTo>
                    <a:pt x="2472746" y="307062"/>
                    <a:pt x="2462135" y="311457"/>
                    <a:pt x="2451071" y="311457"/>
                  </a:cubicBezTo>
                  <a:lnTo>
                    <a:pt x="41716" y="311457"/>
                  </a:lnTo>
                  <a:cubicBezTo>
                    <a:pt x="30653" y="311457"/>
                    <a:pt x="20042" y="307062"/>
                    <a:pt x="12218" y="299239"/>
                  </a:cubicBezTo>
                  <a:cubicBezTo>
                    <a:pt x="4395" y="291415"/>
                    <a:pt x="0" y="280804"/>
                    <a:pt x="0" y="269741"/>
                  </a:cubicBezTo>
                  <a:lnTo>
                    <a:pt x="0" y="41716"/>
                  </a:lnTo>
                  <a:cubicBezTo>
                    <a:pt x="0" y="30653"/>
                    <a:pt x="4395" y="20042"/>
                    <a:pt x="12218" y="12218"/>
                  </a:cubicBezTo>
                  <a:cubicBezTo>
                    <a:pt x="20042" y="4395"/>
                    <a:pt x="30653" y="0"/>
                    <a:pt x="41716"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49278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710005" y="266683"/>
            <a:ext cx="13847174" cy="838235"/>
          </a:xfrm>
          <a:prstGeom prst="rect">
            <a:avLst/>
          </a:prstGeom>
        </p:spPr>
        <p:txBody>
          <a:bodyPr anchor="t" rtlCol="false" tIns="0" lIns="0" bIns="0" rIns="0">
            <a:spAutoFit/>
          </a:bodyPr>
          <a:lstStyle/>
          <a:p>
            <a:pPr algn="ctr">
              <a:lnSpc>
                <a:spcPts val="6901"/>
              </a:lnSpc>
            </a:pPr>
            <a:r>
              <a:rPr lang="en-US" sz="4929">
                <a:solidFill>
                  <a:srgbClr val="000000"/>
                </a:solidFill>
                <a:latin typeface="Puimek Font TH"/>
              </a:rPr>
              <a:t>Variations of Josephus problem</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02741" y="865573"/>
            <a:ext cx="11040406" cy="1392810"/>
          </a:xfrm>
          <a:prstGeom prst="rect">
            <a:avLst/>
          </a:prstGeom>
        </p:spPr>
        <p:txBody>
          <a:bodyPr anchor="t" rtlCol="false" tIns="0" lIns="0" bIns="0" rIns="0">
            <a:spAutoFit/>
          </a:bodyPr>
          <a:lstStyle/>
          <a:p>
            <a:pPr>
              <a:lnSpc>
                <a:spcPts val="5655"/>
              </a:lnSpc>
            </a:pPr>
          </a:p>
          <a:p>
            <a:pPr>
              <a:lnSpc>
                <a:spcPts val="5655"/>
              </a:lnSpc>
              <a:spcBef>
                <a:spcPct val="0"/>
              </a:spcBef>
            </a:pPr>
            <a:r>
              <a:rPr lang="en-US" sz="4039">
                <a:solidFill>
                  <a:srgbClr val="000000"/>
                </a:solidFill>
                <a:latin typeface="Puimek Font TH Bold"/>
              </a:rPr>
              <a:t>2</a:t>
            </a:r>
            <a:r>
              <a:rPr lang="en-US" sz="4039">
                <a:solidFill>
                  <a:srgbClr val="000000"/>
                </a:solidFill>
                <a:latin typeface="Puimek Font TH"/>
              </a:rPr>
              <a:t>) </a:t>
            </a:r>
            <a:r>
              <a:rPr lang="en-US" sz="4039" u="sng">
                <a:solidFill>
                  <a:srgbClr val="000000"/>
                </a:solidFill>
                <a:latin typeface="Puimek Font TH"/>
              </a:rPr>
              <a:t>Josephus Problem in Multi Dimensional</a:t>
            </a:r>
          </a:p>
        </p:txBody>
      </p:sp>
      <p:sp>
        <p:nvSpPr>
          <p:cNvPr name="TextBox 11" id="11"/>
          <p:cNvSpPr txBox="true"/>
          <p:nvPr/>
        </p:nvSpPr>
        <p:spPr>
          <a:xfrm rot="0">
            <a:off x="1462303" y="2486983"/>
            <a:ext cx="15363395" cy="6125798"/>
          </a:xfrm>
          <a:prstGeom prst="rect">
            <a:avLst/>
          </a:prstGeom>
        </p:spPr>
        <p:txBody>
          <a:bodyPr anchor="t" rtlCol="false" tIns="0" lIns="0" bIns="0" rIns="0">
            <a:spAutoFit/>
          </a:bodyPr>
          <a:lstStyle/>
          <a:p>
            <a:pPr>
              <a:lnSpc>
                <a:spcPts val="4844"/>
              </a:lnSpc>
            </a:pPr>
            <a:r>
              <a:rPr lang="en-US" sz="3460">
                <a:solidFill>
                  <a:srgbClr val="000000"/>
                </a:solidFill>
                <a:latin typeface="Lookpeach Font TH"/>
              </a:rPr>
              <a:t>The Multidimensional Josephus Problem expands the classic Josephus dilemma into multiple dimensions, entailing eliminations across various axes or structures. Unlike the original linear or circular arrangement, this variant involves intricate multi-dimensional setups with distinct elimination rules for each dimension.</a:t>
            </a:r>
          </a:p>
          <a:p>
            <a:pPr>
              <a:lnSpc>
                <a:spcPts val="4844"/>
              </a:lnSpc>
            </a:pPr>
            <a:r>
              <a:rPr lang="en-US" sz="3460">
                <a:solidFill>
                  <a:srgbClr val="000000"/>
                </a:solidFill>
                <a:latin typeface="Lookpeach Font TH"/>
              </a:rPr>
              <a:t>Introduce elimination rules specific to each dimension, denoted by k_d, indicating the elimination step within that dimension.</a:t>
            </a:r>
          </a:p>
          <a:p>
            <a:pPr>
              <a:lnSpc>
                <a:spcPts val="4844"/>
              </a:lnSpc>
              <a:spcBef>
                <a:spcPct val="0"/>
              </a:spcBef>
            </a:pPr>
            <a:r>
              <a:rPr lang="en-US" sz="3460">
                <a:solidFill>
                  <a:srgbClr val="000000"/>
                </a:solidFill>
                <a:latin typeface="Lookpeach Font TH"/>
              </a:rPr>
              <a:t>The elimination process involves iterating through entities across all dimensions, eliminating individuals at the specified intervals based on the rules of each dimension.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5060575" y="344536"/>
            <a:ext cx="7620716" cy="1182563"/>
            <a:chOff x="0" y="0"/>
            <a:chExt cx="2007102" cy="311457"/>
          </a:xfrm>
        </p:grpSpPr>
        <p:sp>
          <p:nvSpPr>
            <p:cNvPr name="Freeform 3" id="3"/>
            <p:cNvSpPr/>
            <p:nvPr/>
          </p:nvSpPr>
          <p:spPr>
            <a:xfrm flipH="false" flipV="false" rot="0">
              <a:off x="0" y="0"/>
              <a:ext cx="2007102" cy="311457"/>
            </a:xfrm>
            <a:custGeom>
              <a:avLst/>
              <a:gdLst/>
              <a:ahLst/>
              <a:cxnLst/>
              <a:rect r="r" b="b" t="t" l="l"/>
              <a:pathLst>
                <a:path h="311457" w="2007102">
                  <a:moveTo>
                    <a:pt x="51811" y="0"/>
                  </a:moveTo>
                  <a:lnTo>
                    <a:pt x="1955291" y="0"/>
                  </a:lnTo>
                  <a:cubicBezTo>
                    <a:pt x="1969032" y="0"/>
                    <a:pt x="1982211" y="5459"/>
                    <a:pt x="1991927" y="15175"/>
                  </a:cubicBezTo>
                  <a:cubicBezTo>
                    <a:pt x="2001644" y="24892"/>
                    <a:pt x="2007102" y="38070"/>
                    <a:pt x="2007102" y="51811"/>
                  </a:cubicBezTo>
                  <a:lnTo>
                    <a:pt x="2007102" y="259646"/>
                  </a:lnTo>
                  <a:cubicBezTo>
                    <a:pt x="2007102" y="273387"/>
                    <a:pt x="2001644" y="286565"/>
                    <a:pt x="1991927" y="296282"/>
                  </a:cubicBezTo>
                  <a:cubicBezTo>
                    <a:pt x="1982211" y="305998"/>
                    <a:pt x="1969032" y="311457"/>
                    <a:pt x="1955291" y="311457"/>
                  </a:cubicBezTo>
                  <a:lnTo>
                    <a:pt x="51811" y="311457"/>
                  </a:lnTo>
                  <a:cubicBezTo>
                    <a:pt x="38070" y="311457"/>
                    <a:pt x="24892" y="305998"/>
                    <a:pt x="15175" y="296282"/>
                  </a:cubicBezTo>
                  <a:cubicBezTo>
                    <a:pt x="5459" y="286565"/>
                    <a:pt x="0" y="273387"/>
                    <a:pt x="0" y="259646"/>
                  </a:cubicBezTo>
                  <a:lnTo>
                    <a:pt x="0" y="51811"/>
                  </a:lnTo>
                  <a:cubicBezTo>
                    <a:pt x="0" y="38070"/>
                    <a:pt x="5459" y="24892"/>
                    <a:pt x="15175" y="15175"/>
                  </a:cubicBezTo>
                  <a:cubicBezTo>
                    <a:pt x="24892" y="5459"/>
                    <a:pt x="38070" y="0"/>
                    <a:pt x="51811"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2007102"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963076" y="431633"/>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Bold"/>
              </a:rPr>
              <a:t>Real-World Applications</a:t>
            </a:r>
          </a:p>
        </p:txBody>
      </p:sp>
      <p:sp>
        <p:nvSpPr>
          <p:cNvPr name="Freeform 9" id="9"/>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49313" y="1482419"/>
            <a:ext cx="19821378" cy="2662553"/>
          </a:xfrm>
          <a:prstGeom prst="rect">
            <a:avLst/>
          </a:prstGeom>
        </p:spPr>
        <p:txBody>
          <a:bodyPr anchor="t" rtlCol="false" tIns="0" lIns="0" bIns="0" rIns="0">
            <a:spAutoFit/>
          </a:bodyPr>
          <a:lstStyle/>
          <a:p>
            <a:pPr algn="ctr">
              <a:lnSpc>
                <a:spcPts val="5372"/>
              </a:lnSpc>
            </a:pPr>
          </a:p>
          <a:p>
            <a:pPr algn="ctr">
              <a:lnSpc>
                <a:spcPts val="5372"/>
              </a:lnSpc>
            </a:pPr>
            <a:r>
              <a:rPr lang="en-US" sz="3837">
                <a:solidFill>
                  <a:srgbClr val="000000"/>
                </a:solidFill>
                <a:latin typeface="Lookpeach Font TH"/>
              </a:rPr>
              <a:t>Some real world applications of Josephus problem are:-</a:t>
            </a:r>
          </a:p>
          <a:p>
            <a:pPr algn="ctr">
              <a:lnSpc>
                <a:spcPts val="5372"/>
              </a:lnSpc>
            </a:pPr>
          </a:p>
          <a:p>
            <a:pPr algn="ctr">
              <a:lnSpc>
                <a:spcPts val="5372"/>
              </a:lnSpc>
              <a:spcBef>
                <a:spcPct val="0"/>
              </a:spcBef>
            </a:pPr>
          </a:p>
        </p:txBody>
      </p:sp>
      <p:sp>
        <p:nvSpPr>
          <p:cNvPr name="TextBox 11" id="11"/>
          <p:cNvSpPr txBox="true"/>
          <p:nvPr/>
        </p:nvSpPr>
        <p:spPr>
          <a:xfrm rot="0">
            <a:off x="437153" y="2894431"/>
            <a:ext cx="17413694" cy="3783844"/>
          </a:xfrm>
          <a:prstGeom prst="rect">
            <a:avLst/>
          </a:prstGeom>
        </p:spPr>
        <p:txBody>
          <a:bodyPr anchor="t" rtlCol="false" tIns="0" lIns="0" bIns="0" rIns="0">
            <a:spAutoFit/>
          </a:bodyPr>
          <a:lstStyle/>
          <a:p>
            <a:pPr algn="ctr">
              <a:lnSpc>
                <a:spcPts val="5009"/>
              </a:lnSpc>
            </a:pPr>
          </a:p>
          <a:p>
            <a:pPr algn="ctr" marL="772524" indent="-386262" lvl="1">
              <a:lnSpc>
                <a:spcPts val="5009"/>
              </a:lnSpc>
              <a:buFont typeface="Arial"/>
              <a:buChar char="•"/>
            </a:pPr>
            <a:r>
              <a:rPr lang="en-US" sz="3578">
                <a:solidFill>
                  <a:srgbClr val="000000"/>
                </a:solidFill>
                <a:latin typeface="Lookpeach Font TH Bold"/>
              </a:rPr>
              <a:t>Re</a:t>
            </a:r>
            <a:r>
              <a:rPr lang="en-US" sz="3578">
                <a:solidFill>
                  <a:srgbClr val="000000"/>
                </a:solidFill>
                <a:latin typeface="Lookpeach Font TH Bold"/>
              </a:rPr>
              <a:t>source Allocation in Systems</a:t>
            </a:r>
            <a:r>
              <a:rPr lang="en-US" sz="3578">
                <a:solidFill>
                  <a:srgbClr val="000000"/>
                </a:solidFill>
                <a:latin typeface="Lookpeach Font TH"/>
              </a:rPr>
              <a:t>: Resources can be distributed in a circular fashion by making a counting method to allocate the resources among the users.</a:t>
            </a:r>
          </a:p>
          <a:p>
            <a:pPr algn="ctr">
              <a:lnSpc>
                <a:spcPts val="5009"/>
              </a:lnSpc>
            </a:pPr>
          </a:p>
          <a:p>
            <a:pPr algn="ctr">
              <a:lnSpc>
                <a:spcPts val="5009"/>
              </a:lnSpc>
              <a:spcBef>
                <a:spcPct val="0"/>
              </a:spcBef>
            </a:pPr>
          </a:p>
        </p:txBody>
      </p:sp>
      <p:sp>
        <p:nvSpPr>
          <p:cNvPr name="TextBox 12" id="12"/>
          <p:cNvSpPr txBox="true"/>
          <p:nvPr/>
        </p:nvSpPr>
        <p:spPr>
          <a:xfrm rot="0">
            <a:off x="437153" y="5067300"/>
            <a:ext cx="15965479" cy="2563285"/>
          </a:xfrm>
          <a:prstGeom prst="rect">
            <a:avLst/>
          </a:prstGeom>
        </p:spPr>
        <p:txBody>
          <a:bodyPr anchor="t" rtlCol="false" tIns="0" lIns="0" bIns="0" rIns="0">
            <a:spAutoFit/>
          </a:bodyPr>
          <a:lstStyle/>
          <a:p>
            <a:pPr algn="ctr">
              <a:lnSpc>
                <a:spcPts val="5089"/>
              </a:lnSpc>
            </a:pPr>
          </a:p>
          <a:p>
            <a:pPr algn="ctr" marL="784917" indent="-392458" lvl="1">
              <a:lnSpc>
                <a:spcPts val="5089"/>
              </a:lnSpc>
              <a:buFont typeface="Arial"/>
              <a:buChar char="•"/>
            </a:pPr>
            <a:r>
              <a:rPr lang="en-US" sz="3635">
                <a:solidFill>
                  <a:srgbClr val="000000"/>
                </a:solidFill>
                <a:latin typeface="Lookpeach Font TH Bold"/>
              </a:rPr>
              <a:t>Task Scheduling</a:t>
            </a:r>
            <a:r>
              <a:rPr lang="en-US" sz="3635">
                <a:solidFill>
                  <a:srgbClr val="000000"/>
                </a:solidFill>
                <a:latin typeface="Lookpeach Font TH"/>
              </a:rPr>
              <a:t>: It can be used for recurring tasks or processes.</a:t>
            </a:r>
          </a:p>
          <a:p>
            <a:pPr algn="ctr">
              <a:lnSpc>
                <a:spcPts val="5089"/>
              </a:lnSpc>
            </a:pPr>
          </a:p>
          <a:p>
            <a:pPr algn="ctr">
              <a:lnSpc>
                <a:spcPts val="5089"/>
              </a:lnSpc>
              <a:spcBef>
                <a:spcPct val="0"/>
              </a:spcBef>
            </a:pPr>
          </a:p>
        </p:txBody>
      </p:sp>
      <p:sp>
        <p:nvSpPr>
          <p:cNvPr name="TextBox 13" id="13"/>
          <p:cNvSpPr txBox="true"/>
          <p:nvPr/>
        </p:nvSpPr>
        <p:spPr>
          <a:xfrm rot="0">
            <a:off x="437153" y="6709761"/>
            <a:ext cx="14341638" cy="2548539"/>
          </a:xfrm>
          <a:prstGeom prst="rect">
            <a:avLst/>
          </a:prstGeom>
        </p:spPr>
        <p:txBody>
          <a:bodyPr anchor="t" rtlCol="false" tIns="0" lIns="0" bIns="0" rIns="0">
            <a:spAutoFit/>
          </a:bodyPr>
          <a:lstStyle/>
          <a:p>
            <a:pPr algn="ctr">
              <a:lnSpc>
                <a:spcPts val="5054"/>
              </a:lnSpc>
            </a:pPr>
          </a:p>
          <a:p>
            <a:pPr algn="ctr" marL="779453" indent="-389727" lvl="1">
              <a:lnSpc>
                <a:spcPts val="5054"/>
              </a:lnSpc>
              <a:buFont typeface="Arial"/>
              <a:buChar char="•"/>
            </a:pPr>
            <a:r>
              <a:rPr lang="en-US" sz="3610">
                <a:solidFill>
                  <a:srgbClr val="000000"/>
                </a:solidFill>
                <a:latin typeface="Lookpeach Font TH"/>
              </a:rPr>
              <a:t> </a:t>
            </a:r>
            <a:r>
              <a:rPr lang="en-US" sz="3610">
                <a:solidFill>
                  <a:srgbClr val="000000"/>
                </a:solidFill>
                <a:latin typeface="Lookpeach Font TH Bold"/>
              </a:rPr>
              <a:t>Queue Management</a:t>
            </a:r>
            <a:r>
              <a:rPr lang="en-US" sz="3610">
                <a:solidFill>
                  <a:srgbClr val="000000"/>
                </a:solidFill>
                <a:latin typeface="Lookpeach Font TH"/>
              </a:rPr>
              <a:t>:  Handling requests in a service center.</a:t>
            </a:r>
          </a:p>
          <a:p>
            <a:pPr algn="ctr">
              <a:lnSpc>
                <a:spcPts val="5054"/>
              </a:lnSpc>
            </a:pPr>
          </a:p>
          <a:p>
            <a:pPr algn="ctr">
              <a:lnSpc>
                <a:spcPts val="505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039934" y="250029"/>
            <a:ext cx="3499448" cy="1182563"/>
            <a:chOff x="0" y="0"/>
            <a:chExt cx="921665" cy="311457"/>
          </a:xfrm>
        </p:grpSpPr>
        <p:sp>
          <p:nvSpPr>
            <p:cNvPr name="Freeform 3" id="3"/>
            <p:cNvSpPr/>
            <p:nvPr/>
          </p:nvSpPr>
          <p:spPr>
            <a:xfrm flipH="false" flipV="false" rot="0">
              <a:off x="0" y="0"/>
              <a:ext cx="921665" cy="311457"/>
            </a:xfrm>
            <a:custGeom>
              <a:avLst/>
              <a:gdLst/>
              <a:ahLst/>
              <a:cxnLst/>
              <a:rect r="r" b="b" t="t" l="l"/>
              <a:pathLst>
                <a:path h="311457" w="921665">
                  <a:moveTo>
                    <a:pt x="112829" y="0"/>
                  </a:moveTo>
                  <a:lnTo>
                    <a:pt x="808837" y="0"/>
                  </a:lnTo>
                  <a:cubicBezTo>
                    <a:pt x="838761" y="0"/>
                    <a:pt x="867459" y="11887"/>
                    <a:pt x="888619" y="33047"/>
                  </a:cubicBezTo>
                  <a:cubicBezTo>
                    <a:pt x="909778" y="54206"/>
                    <a:pt x="921665" y="82905"/>
                    <a:pt x="921665" y="112829"/>
                  </a:cubicBezTo>
                  <a:lnTo>
                    <a:pt x="921665" y="198628"/>
                  </a:lnTo>
                  <a:cubicBezTo>
                    <a:pt x="921665" y="228552"/>
                    <a:pt x="909778" y="257251"/>
                    <a:pt x="888619" y="278410"/>
                  </a:cubicBezTo>
                  <a:cubicBezTo>
                    <a:pt x="867459" y="299570"/>
                    <a:pt x="838761" y="311457"/>
                    <a:pt x="808837" y="311457"/>
                  </a:cubicBezTo>
                  <a:lnTo>
                    <a:pt x="112829" y="311457"/>
                  </a:lnTo>
                  <a:cubicBezTo>
                    <a:pt x="82905" y="311457"/>
                    <a:pt x="54206" y="299570"/>
                    <a:pt x="33047" y="278410"/>
                  </a:cubicBezTo>
                  <a:cubicBezTo>
                    <a:pt x="11887" y="257251"/>
                    <a:pt x="0" y="228552"/>
                    <a:pt x="0" y="198628"/>
                  </a:cubicBezTo>
                  <a:lnTo>
                    <a:pt x="0" y="112829"/>
                  </a:lnTo>
                  <a:cubicBezTo>
                    <a:pt x="0" y="82905"/>
                    <a:pt x="11887" y="54206"/>
                    <a:pt x="33047" y="33047"/>
                  </a:cubicBezTo>
                  <a:cubicBezTo>
                    <a:pt x="54206" y="11887"/>
                    <a:pt x="82905" y="0"/>
                    <a:pt x="112829"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921665"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785956" y="4802966"/>
            <a:ext cx="9330480" cy="5248395"/>
          </a:xfrm>
          <a:custGeom>
            <a:avLst/>
            <a:gdLst/>
            <a:ahLst/>
            <a:cxnLst/>
            <a:rect r="r" b="b" t="t" l="l"/>
            <a:pathLst>
              <a:path h="5248395" w="9330480">
                <a:moveTo>
                  <a:pt x="0" y="0"/>
                </a:moveTo>
                <a:lnTo>
                  <a:pt x="9330480" y="0"/>
                </a:lnTo>
                <a:lnTo>
                  <a:pt x="9330480" y="5248395"/>
                </a:lnTo>
                <a:lnTo>
                  <a:pt x="0" y="5248395"/>
                </a:lnTo>
                <a:lnTo>
                  <a:pt x="0" y="0"/>
                </a:lnTo>
                <a:close/>
              </a:path>
            </a:pathLst>
          </a:custGeom>
          <a:blipFill>
            <a:blip r:embed="rId6"/>
            <a:stretch>
              <a:fillRect l="0" t="0" r="0" b="0"/>
            </a:stretch>
          </a:blipFill>
        </p:spPr>
      </p:sp>
      <p:sp>
        <p:nvSpPr>
          <p:cNvPr name="TextBox 10" id="10"/>
          <p:cNvSpPr txBox="true"/>
          <p:nvPr/>
        </p:nvSpPr>
        <p:spPr>
          <a:xfrm rot="0">
            <a:off x="2846969" y="239761"/>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a:rPr>
              <a:t>Abstract</a:t>
            </a:r>
          </a:p>
        </p:txBody>
      </p:sp>
      <p:sp>
        <p:nvSpPr>
          <p:cNvPr name="TextBox 11" id="11"/>
          <p:cNvSpPr txBox="true"/>
          <p:nvPr/>
        </p:nvSpPr>
        <p:spPr>
          <a:xfrm rot="0">
            <a:off x="231016" y="1365917"/>
            <a:ext cx="17797779" cy="3333173"/>
          </a:xfrm>
          <a:prstGeom prst="rect">
            <a:avLst/>
          </a:prstGeom>
        </p:spPr>
        <p:txBody>
          <a:bodyPr anchor="t" rtlCol="false" tIns="0" lIns="0" bIns="0" rIns="0">
            <a:spAutoFit/>
          </a:bodyPr>
          <a:lstStyle/>
          <a:p>
            <a:pPr algn="ctr">
              <a:lnSpc>
                <a:spcPts val="5368"/>
              </a:lnSpc>
            </a:pPr>
          </a:p>
          <a:p>
            <a:pPr algn="ctr">
              <a:lnSpc>
                <a:spcPts val="5368"/>
              </a:lnSpc>
              <a:spcBef>
                <a:spcPct val="0"/>
              </a:spcBef>
            </a:pPr>
            <a:r>
              <a:rPr lang="en-US" sz="3834">
                <a:solidFill>
                  <a:srgbClr val="000000"/>
                </a:solidFill>
                <a:latin typeface="Lookpeach Font TH"/>
              </a:rPr>
              <a:t>Josephus's Problem is a counting-out game featuring a circle elimination algorithm. In this puzzle, n people are arranged in a circle, and counting begins from a designated point .You eliminate every kth person in a circle until only one remains..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3070293" y="217629"/>
            <a:ext cx="13135458" cy="1182563"/>
            <a:chOff x="0" y="0"/>
            <a:chExt cx="3459544" cy="311457"/>
          </a:xfrm>
        </p:grpSpPr>
        <p:sp>
          <p:nvSpPr>
            <p:cNvPr name="Freeform 3" id="3"/>
            <p:cNvSpPr/>
            <p:nvPr/>
          </p:nvSpPr>
          <p:spPr>
            <a:xfrm flipH="false" flipV="false" rot="0">
              <a:off x="0" y="0"/>
              <a:ext cx="3459544" cy="311457"/>
            </a:xfrm>
            <a:custGeom>
              <a:avLst/>
              <a:gdLst/>
              <a:ahLst/>
              <a:cxnLst/>
              <a:rect r="r" b="b" t="t" l="l"/>
              <a:pathLst>
                <a:path h="311457" w="3459544">
                  <a:moveTo>
                    <a:pt x="30059" y="0"/>
                  </a:moveTo>
                  <a:lnTo>
                    <a:pt x="3429485" y="0"/>
                  </a:lnTo>
                  <a:cubicBezTo>
                    <a:pt x="3446087" y="0"/>
                    <a:pt x="3459544" y="13458"/>
                    <a:pt x="3459544" y="30059"/>
                  </a:cubicBezTo>
                  <a:lnTo>
                    <a:pt x="3459544" y="281398"/>
                  </a:lnTo>
                  <a:cubicBezTo>
                    <a:pt x="3459544" y="289370"/>
                    <a:pt x="3456377" y="297016"/>
                    <a:pt x="3450740" y="302653"/>
                  </a:cubicBezTo>
                  <a:cubicBezTo>
                    <a:pt x="3445103" y="308290"/>
                    <a:pt x="3437458" y="311457"/>
                    <a:pt x="3429485" y="311457"/>
                  </a:cubicBezTo>
                  <a:lnTo>
                    <a:pt x="30059" y="311457"/>
                  </a:lnTo>
                  <a:cubicBezTo>
                    <a:pt x="22087" y="311457"/>
                    <a:pt x="14441" y="308290"/>
                    <a:pt x="8804" y="302653"/>
                  </a:cubicBezTo>
                  <a:cubicBezTo>
                    <a:pt x="3167" y="297016"/>
                    <a:pt x="0" y="289370"/>
                    <a:pt x="0" y="281398"/>
                  </a:cubicBezTo>
                  <a:lnTo>
                    <a:pt x="0" y="30059"/>
                  </a:lnTo>
                  <a:cubicBezTo>
                    <a:pt x="0" y="22087"/>
                    <a:pt x="3167" y="14441"/>
                    <a:pt x="8804" y="8804"/>
                  </a:cubicBezTo>
                  <a:cubicBezTo>
                    <a:pt x="14441" y="3167"/>
                    <a:pt x="22087" y="0"/>
                    <a:pt x="30059"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3459544"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127106" y="2853421"/>
            <a:ext cx="8812861" cy="6683087"/>
          </a:xfrm>
          <a:custGeom>
            <a:avLst/>
            <a:gdLst/>
            <a:ahLst/>
            <a:cxnLst/>
            <a:rect r="r" b="b" t="t" l="l"/>
            <a:pathLst>
              <a:path h="6683087" w="8812861">
                <a:moveTo>
                  <a:pt x="0" y="0"/>
                </a:moveTo>
                <a:lnTo>
                  <a:pt x="8812861" y="0"/>
                </a:lnTo>
                <a:lnTo>
                  <a:pt x="8812861" y="6683086"/>
                </a:lnTo>
                <a:lnTo>
                  <a:pt x="0" y="6683086"/>
                </a:lnTo>
                <a:lnTo>
                  <a:pt x="0" y="0"/>
                </a:lnTo>
                <a:close/>
              </a:path>
            </a:pathLst>
          </a:custGeom>
          <a:blipFill>
            <a:blip r:embed="rId6"/>
            <a:stretch>
              <a:fillRect l="0" t="0" r="0" b="0"/>
            </a:stretch>
          </a:blipFill>
        </p:spPr>
      </p:sp>
      <p:sp>
        <p:nvSpPr>
          <p:cNvPr name="Freeform 10" id="10">
            <a:hlinkClick r:id="rId8" tooltip="https://github.com/SGx3377/DM-Project.git"/>
          </p:cNvPr>
          <p:cNvSpPr/>
          <p:nvPr/>
        </p:nvSpPr>
        <p:spPr>
          <a:xfrm flipH="false" flipV="false" rot="0">
            <a:off x="11613221" y="3990117"/>
            <a:ext cx="5963822" cy="3116097"/>
          </a:xfrm>
          <a:custGeom>
            <a:avLst/>
            <a:gdLst/>
            <a:ahLst/>
            <a:cxnLst/>
            <a:rect r="r" b="b" t="t" l="l"/>
            <a:pathLst>
              <a:path h="3116097" w="5963822">
                <a:moveTo>
                  <a:pt x="0" y="0"/>
                </a:moveTo>
                <a:lnTo>
                  <a:pt x="5963822" y="0"/>
                </a:lnTo>
                <a:lnTo>
                  <a:pt x="5963822" y="3116097"/>
                </a:lnTo>
                <a:lnTo>
                  <a:pt x="0" y="3116097"/>
                </a:lnTo>
                <a:lnTo>
                  <a:pt x="0" y="0"/>
                </a:lnTo>
                <a:close/>
              </a:path>
            </a:pathLst>
          </a:custGeom>
          <a:blipFill>
            <a:blip r:embed="rId7"/>
            <a:stretch>
              <a:fillRect l="0" t="0" r="0" b="0"/>
            </a:stretch>
          </a:blipFill>
        </p:spPr>
      </p:sp>
      <p:sp>
        <p:nvSpPr>
          <p:cNvPr name="TextBox 11" id="11"/>
          <p:cNvSpPr txBox="true"/>
          <p:nvPr/>
        </p:nvSpPr>
        <p:spPr>
          <a:xfrm rot="0">
            <a:off x="3070293" y="258811"/>
            <a:ext cx="13135458" cy="790522"/>
          </a:xfrm>
          <a:prstGeom prst="rect">
            <a:avLst/>
          </a:prstGeom>
        </p:spPr>
        <p:txBody>
          <a:bodyPr anchor="t" rtlCol="false" tIns="0" lIns="0" bIns="0" rIns="0">
            <a:spAutoFit/>
          </a:bodyPr>
          <a:lstStyle/>
          <a:p>
            <a:pPr algn="ctr">
              <a:lnSpc>
                <a:spcPts val="6547"/>
              </a:lnSpc>
            </a:pPr>
            <a:r>
              <a:rPr lang="en-US" sz="4676">
                <a:solidFill>
                  <a:srgbClr val="000000"/>
                </a:solidFill>
                <a:latin typeface="Puimek Font TH"/>
              </a:rPr>
              <a:t>Code for different algorithms used in this project</a:t>
            </a:r>
          </a:p>
        </p:txBody>
      </p:sp>
      <p:sp>
        <p:nvSpPr>
          <p:cNvPr name="TextBox 12" id="12"/>
          <p:cNvSpPr txBox="true"/>
          <p:nvPr/>
        </p:nvSpPr>
        <p:spPr>
          <a:xfrm rot="0">
            <a:off x="1603461" y="1640571"/>
            <a:ext cx="3384284" cy="678435"/>
          </a:xfrm>
          <a:prstGeom prst="rect">
            <a:avLst/>
          </a:prstGeom>
        </p:spPr>
        <p:txBody>
          <a:bodyPr anchor="t" rtlCol="false" tIns="0" lIns="0" bIns="0" rIns="0">
            <a:spAutoFit/>
          </a:bodyPr>
          <a:lstStyle/>
          <a:p>
            <a:pPr>
              <a:lnSpc>
                <a:spcPts val="5655"/>
              </a:lnSpc>
              <a:spcBef>
                <a:spcPct val="0"/>
              </a:spcBef>
            </a:pPr>
            <a:r>
              <a:rPr lang="en-US" sz="4039" u="sng">
                <a:solidFill>
                  <a:srgbClr val="000000"/>
                </a:solidFill>
                <a:latin typeface="Lookpeach Font TH Bold"/>
              </a:rPr>
              <a:t>GitHub link :</a:t>
            </a:r>
          </a:p>
        </p:txBody>
      </p:sp>
      <p:sp>
        <p:nvSpPr>
          <p:cNvPr name="TextBox 13" id="13"/>
          <p:cNvSpPr txBox="true"/>
          <p:nvPr/>
        </p:nvSpPr>
        <p:spPr>
          <a:xfrm rot="0">
            <a:off x="12378544" y="5067300"/>
            <a:ext cx="4433175" cy="1285904"/>
          </a:xfrm>
          <a:prstGeom prst="rect">
            <a:avLst/>
          </a:prstGeom>
        </p:spPr>
        <p:txBody>
          <a:bodyPr anchor="t" rtlCol="false" tIns="0" lIns="0" bIns="0" rIns="0">
            <a:spAutoFit/>
          </a:bodyPr>
          <a:lstStyle/>
          <a:p>
            <a:pPr algn="ctr">
              <a:lnSpc>
                <a:spcPts val="5130"/>
              </a:lnSpc>
              <a:spcBef>
                <a:spcPct val="0"/>
              </a:spcBef>
            </a:pPr>
            <a:r>
              <a:rPr lang="en-US" sz="3664" u="sng">
                <a:solidFill>
                  <a:srgbClr val="585FFF"/>
                </a:solidFill>
                <a:latin typeface="Puimek Font TH"/>
              </a:rPr>
              <a:t>https:</a:t>
            </a:r>
            <a:r>
              <a:rPr lang="en-US" sz="3664" u="sng">
                <a:solidFill>
                  <a:srgbClr val="585FFF"/>
                </a:solidFill>
                <a:latin typeface="Puimek Font TH"/>
                <a:hlinkClick r:id="rId9" tooltip="https://github.com/SGx3377/DM-Project.git"/>
              </a:rPr>
              <a:t>//github.com/SGx3377/DM-Project.git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663966" y="217629"/>
            <a:ext cx="3835521" cy="1182563"/>
            <a:chOff x="0" y="0"/>
            <a:chExt cx="1010178" cy="311457"/>
          </a:xfrm>
        </p:grpSpPr>
        <p:sp>
          <p:nvSpPr>
            <p:cNvPr name="Freeform 3" id="3"/>
            <p:cNvSpPr/>
            <p:nvPr/>
          </p:nvSpPr>
          <p:spPr>
            <a:xfrm flipH="false" flipV="false" rot="0">
              <a:off x="0" y="0"/>
              <a:ext cx="1010178" cy="311457"/>
            </a:xfrm>
            <a:custGeom>
              <a:avLst/>
              <a:gdLst/>
              <a:ahLst/>
              <a:cxnLst/>
              <a:rect r="r" b="b" t="t" l="l"/>
              <a:pathLst>
                <a:path h="311457" w="1010178">
                  <a:moveTo>
                    <a:pt x="102942" y="0"/>
                  </a:moveTo>
                  <a:lnTo>
                    <a:pt x="907236" y="0"/>
                  </a:lnTo>
                  <a:cubicBezTo>
                    <a:pt x="934538" y="0"/>
                    <a:pt x="960722" y="10846"/>
                    <a:pt x="980027" y="30151"/>
                  </a:cubicBezTo>
                  <a:cubicBezTo>
                    <a:pt x="999333" y="49457"/>
                    <a:pt x="1010178" y="75640"/>
                    <a:pt x="1010178" y="102942"/>
                  </a:cubicBezTo>
                  <a:lnTo>
                    <a:pt x="1010178" y="208515"/>
                  </a:lnTo>
                  <a:cubicBezTo>
                    <a:pt x="1010178" y="235817"/>
                    <a:pt x="999333" y="262000"/>
                    <a:pt x="980027" y="281306"/>
                  </a:cubicBezTo>
                  <a:cubicBezTo>
                    <a:pt x="960722" y="300611"/>
                    <a:pt x="934538" y="311457"/>
                    <a:pt x="907236" y="311457"/>
                  </a:cubicBezTo>
                  <a:lnTo>
                    <a:pt x="102942" y="311457"/>
                  </a:lnTo>
                  <a:cubicBezTo>
                    <a:pt x="75640" y="311457"/>
                    <a:pt x="49457" y="300611"/>
                    <a:pt x="30151" y="281306"/>
                  </a:cubicBezTo>
                  <a:cubicBezTo>
                    <a:pt x="10846" y="262000"/>
                    <a:pt x="0" y="235817"/>
                    <a:pt x="0" y="208515"/>
                  </a:cubicBezTo>
                  <a:lnTo>
                    <a:pt x="0" y="102942"/>
                  </a:lnTo>
                  <a:cubicBezTo>
                    <a:pt x="0" y="75640"/>
                    <a:pt x="10846" y="49457"/>
                    <a:pt x="30151" y="30151"/>
                  </a:cubicBezTo>
                  <a:cubicBezTo>
                    <a:pt x="49457" y="10846"/>
                    <a:pt x="75640" y="0"/>
                    <a:pt x="102942"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101017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070293" y="258811"/>
            <a:ext cx="13135458" cy="790522"/>
          </a:xfrm>
          <a:prstGeom prst="rect">
            <a:avLst/>
          </a:prstGeom>
        </p:spPr>
        <p:txBody>
          <a:bodyPr anchor="t" rtlCol="false" tIns="0" lIns="0" bIns="0" rIns="0">
            <a:spAutoFit/>
          </a:bodyPr>
          <a:lstStyle/>
          <a:p>
            <a:pPr algn="ctr">
              <a:lnSpc>
                <a:spcPts val="6547"/>
              </a:lnSpc>
            </a:pPr>
            <a:r>
              <a:rPr lang="en-US" sz="4676">
                <a:solidFill>
                  <a:srgbClr val="000000"/>
                </a:solidFill>
                <a:latin typeface="Puimek Font TH"/>
              </a:rPr>
              <a:t>Conclusion</a:t>
            </a:r>
          </a:p>
        </p:txBody>
      </p:sp>
      <p:sp>
        <p:nvSpPr>
          <p:cNvPr name="TextBox 10" id="10"/>
          <p:cNvSpPr txBox="true"/>
          <p:nvPr/>
        </p:nvSpPr>
        <p:spPr>
          <a:xfrm rot="0">
            <a:off x="574386" y="1617083"/>
            <a:ext cx="17000095" cy="7641217"/>
          </a:xfrm>
          <a:prstGeom prst="rect">
            <a:avLst/>
          </a:prstGeom>
        </p:spPr>
        <p:txBody>
          <a:bodyPr anchor="t" rtlCol="false" tIns="0" lIns="0" bIns="0" rIns="0">
            <a:spAutoFit/>
          </a:bodyPr>
          <a:lstStyle/>
          <a:p>
            <a:pPr algn="ctr">
              <a:lnSpc>
                <a:spcPts val="3554"/>
              </a:lnSpc>
            </a:pPr>
            <a:r>
              <a:rPr lang="en-US" sz="2538">
                <a:solidFill>
                  <a:srgbClr val="000000"/>
                </a:solidFill>
                <a:latin typeface="Lookpeach Font TH"/>
              </a:rPr>
              <a:t>Our exploration into the Josephus Problem and its array of algorithmic variations has been an illuminating journey through the depths of mathematics and algorithmic methodologies. This ancient puzzle, centering around the survival of individuals arranged in a circular formation and facing sequential elimination, sparked our curiosity to delve into its multifaceted computational complexities. Our exploration didn't merely scratch the surface; instead, it delved into a spectrum of algorithmic approaches – from recursive models to iterative solutions – all aimed at deciphering the position of the final survivor within the circular structure.</a:t>
            </a:r>
          </a:p>
          <a:p>
            <a:pPr algn="ctr">
              <a:lnSpc>
                <a:spcPts val="3554"/>
              </a:lnSpc>
            </a:pPr>
          </a:p>
          <a:p>
            <a:pPr algn="ctr">
              <a:lnSpc>
                <a:spcPts val="3554"/>
              </a:lnSpc>
            </a:pPr>
            <a:r>
              <a:rPr lang="en-US" sz="2538">
                <a:solidFill>
                  <a:srgbClr val="000000"/>
                </a:solidFill>
                <a:latin typeface="Lookpeach Font TH"/>
              </a:rPr>
              <a:t>Diving deeper into the problem's extensions and variations, we ventured into realms like the Josephus Problem with revivals, multidimensional expansions, circular permutations, and the integration of graph theory. These forays allowed us to dissect diverse computational strategies, unraveling the intricacies stemming from altered elimination rules, multi-dimensional constructs, and unique mathematical representations. Navigating through graph-based interpretations, permutation cycles, recurrence relations, and other facets of the problem, our exploration not only honed our problem-solving prowess but also underscored the interdisciplinary nature of mathematical challenges. This journey has affirmed that the Josephus Problem and its large number of variations serve as a fertile ground for exploration and innovation, embodying the essence of computational exploration across diverse domains.</a:t>
            </a:r>
          </a:p>
          <a:p>
            <a:pPr algn="ctr">
              <a:lnSpc>
                <a:spcPts val="3554"/>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663966" y="217629"/>
            <a:ext cx="3835521" cy="1182563"/>
            <a:chOff x="0" y="0"/>
            <a:chExt cx="1010178" cy="311457"/>
          </a:xfrm>
        </p:grpSpPr>
        <p:sp>
          <p:nvSpPr>
            <p:cNvPr name="Freeform 3" id="3"/>
            <p:cNvSpPr/>
            <p:nvPr/>
          </p:nvSpPr>
          <p:spPr>
            <a:xfrm flipH="false" flipV="false" rot="0">
              <a:off x="0" y="0"/>
              <a:ext cx="1010178" cy="311457"/>
            </a:xfrm>
            <a:custGeom>
              <a:avLst/>
              <a:gdLst/>
              <a:ahLst/>
              <a:cxnLst/>
              <a:rect r="r" b="b" t="t" l="l"/>
              <a:pathLst>
                <a:path h="311457" w="1010178">
                  <a:moveTo>
                    <a:pt x="102942" y="0"/>
                  </a:moveTo>
                  <a:lnTo>
                    <a:pt x="907236" y="0"/>
                  </a:lnTo>
                  <a:cubicBezTo>
                    <a:pt x="934538" y="0"/>
                    <a:pt x="960722" y="10846"/>
                    <a:pt x="980027" y="30151"/>
                  </a:cubicBezTo>
                  <a:cubicBezTo>
                    <a:pt x="999333" y="49457"/>
                    <a:pt x="1010178" y="75640"/>
                    <a:pt x="1010178" y="102942"/>
                  </a:cubicBezTo>
                  <a:lnTo>
                    <a:pt x="1010178" y="208515"/>
                  </a:lnTo>
                  <a:cubicBezTo>
                    <a:pt x="1010178" y="235817"/>
                    <a:pt x="999333" y="262000"/>
                    <a:pt x="980027" y="281306"/>
                  </a:cubicBezTo>
                  <a:cubicBezTo>
                    <a:pt x="960722" y="300611"/>
                    <a:pt x="934538" y="311457"/>
                    <a:pt x="907236" y="311457"/>
                  </a:cubicBezTo>
                  <a:lnTo>
                    <a:pt x="102942" y="311457"/>
                  </a:lnTo>
                  <a:cubicBezTo>
                    <a:pt x="75640" y="311457"/>
                    <a:pt x="49457" y="300611"/>
                    <a:pt x="30151" y="281306"/>
                  </a:cubicBezTo>
                  <a:cubicBezTo>
                    <a:pt x="10846" y="262000"/>
                    <a:pt x="0" y="235817"/>
                    <a:pt x="0" y="208515"/>
                  </a:cubicBezTo>
                  <a:lnTo>
                    <a:pt x="0" y="102942"/>
                  </a:lnTo>
                  <a:cubicBezTo>
                    <a:pt x="0" y="75640"/>
                    <a:pt x="10846" y="49457"/>
                    <a:pt x="30151" y="30151"/>
                  </a:cubicBezTo>
                  <a:cubicBezTo>
                    <a:pt x="49457" y="10846"/>
                    <a:pt x="75640" y="0"/>
                    <a:pt x="102942"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1010178"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070293" y="258811"/>
            <a:ext cx="13135458" cy="790522"/>
          </a:xfrm>
          <a:prstGeom prst="rect">
            <a:avLst/>
          </a:prstGeom>
        </p:spPr>
        <p:txBody>
          <a:bodyPr anchor="t" rtlCol="false" tIns="0" lIns="0" bIns="0" rIns="0">
            <a:spAutoFit/>
          </a:bodyPr>
          <a:lstStyle/>
          <a:p>
            <a:pPr algn="ctr">
              <a:lnSpc>
                <a:spcPts val="6547"/>
              </a:lnSpc>
            </a:pPr>
            <a:r>
              <a:rPr lang="en-US" sz="4676">
                <a:solidFill>
                  <a:srgbClr val="000000"/>
                </a:solidFill>
                <a:latin typeface="Puimek Font TH"/>
              </a:rPr>
              <a:t>Refrences</a:t>
            </a:r>
          </a:p>
        </p:txBody>
      </p:sp>
      <p:sp>
        <p:nvSpPr>
          <p:cNvPr name="TextBox 10" id="10"/>
          <p:cNvSpPr txBox="true"/>
          <p:nvPr/>
        </p:nvSpPr>
        <p:spPr>
          <a:xfrm rot="0">
            <a:off x="-240379" y="1714111"/>
            <a:ext cx="16446129" cy="2343535"/>
          </a:xfrm>
          <a:prstGeom prst="rect">
            <a:avLst/>
          </a:prstGeom>
        </p:spPr>
        <p:txBody>
          <a:bodyPr anchor="t" rtlCol="false" tIns="0" lIns="0" bIns="0" rIns="0">
            <a:spAutoFit/>
          </a:bodyPr>
          <a:lstStyle/>
          <a:p>
            <a:pPr algn="ctr" marL="725390" indent="-362695" lvl="1">
              <a:lnSpc>
                <a:spcPts val="4703"/>
              </a:lnSpc>
              <a:buFont typeface="Arial"/>
              <a:buChar char="•"/>
            </a:pPr>
            <a:r>
              <a:rPr lang="en-US" sz="3359">
                <a:solidFill>
                  <a:srgbClr val="000000"/>
                </a:solidFill>
                <a:latin typeface="Lookpeach Font TH"/>
              </a:rPr>
              <a:t> Cse547 DISCRETE MATHEMATICS Lect</a:t>
            </a:r>
            <a:r>
              <a:rPr lang="en-US" sz="3359">
                <a:solidFill>
                  <a:srgbClr val="000000"/>
                </a:solidFill>
                <a:latin typeface="Lookpeach Font TH"/>
              </a:rPr>
              <a:t>ure 2 slides by Professor Anita Wasilewska</a:t>
            </a:r>
          </a:p>
          <a:p>
            <a:pPr algn="ctr">
              <a:lnSpc>
                <a:spcPts val="4703"/>
              </a:lnSpc>
            </a:pPr>
            <a:r>
              <a:rPr lang="en-US" sz="3359" u="sng">
                <a:solidFill>
                  <a:srgbClr val="3F4B99"/>
                </a:solidFill>
                <a:latin typeface="Lookpeach Font TH"/>
              </a:rPr>
              <a:t>https://www3.cs.stonybrook.edu/~cse547/newLec2.pdf</a:t>
            </a:r>
          </a:p>
          <a:p>
            <a:pPr algn="ctr">
              <a:lnSpc>
                <a:spcPts val="4703"/>
              </a:lnSpc>
            </a:pPr>
          </a:p>
        </p:txBody>
      </p:sp>
      <p:sp>
        <p:nvSpPr>
          <p:cNvPr name="TextBox 11" id="11"/>
          <p:cNvSpPr txBox="true"/>
          <p:nvPr/>
        </p:nvSpPr>
        <p:spPr>
          <a:xfrm rot="0">
            <a:off x="-240379" y="4371565"/>
            <a:ext cx="18269174" cy="2343535"/>
          </a:xfrm>
          <a:prstGeom prst="rect">
            <a:avLst/>
          </a:prstGeom>
        </p:spPr>
        <p:txBody>
          <a:bodyPr anchor="t" rtlCol="false" tIns="0" lIns="0" bIns="0" rIns="0">
            <a:spAutoFit/>
          </a:bodyPr>
          <a:lstStyle/>
          <a:p>
            <a:pPr algn="ctr" marL="725390" indent="-362695" lvl="1">
              <a:lnSpc>
                <a:spcPts val="4703"/>
              </a:lnSpc>
              <a:buFont typeface="Arial"/>
              <a:buChar char="•"/>
            </a:pPr>
            <a:r>
              <a:rPr lang="en-US" sz="3359">
                <a:solidFill>
                  <a:srgbClr val="000000"/>
                </a:solidFill>
                <a:latin typeface="Lookpeach Font TH"/>
              </a:rPr>
              <a:t>“The Josephus Problem - Numberphile” youtube video featuring Daniel Erman from University of Wisconsin-Madison uploaded to channel “Numberphile”</a:t>
            </a:r>
          </a:p>
          <a:p>
            <a:pPr algn="ctr">
              <a:lnSpc>
                <a:spcPts val="4703"/>
              </a:lnSpc>
            </a:pPr>
            <a:r>
              <a:rPr lang="en-US" sz="3359" u="sng">
                <a:solidFill>
                  <a:srgbClr val="3F4B99"/>
                </a:solidFill>
                <a:latin typeface="Lookpeach Font TH"/>
                <a:hlinkClick r:id="rId6" tooltip="https://www.youtube.com/watch?v=uCsD3ZGzMgE"/>
              </a:rPr>
              <a:t>https://www.youtube.com/watch?v=uCsD3ZGzMgE</a:t>
            </a:r>
          </a:p>
          <a:p>
            <a:pPr algn="ctr">
              <a:lnSpc>
                <a:spcPts val="4703"/>
              </a:lnSpc>
            </a:pPr>
          </a:p>
        </p:txBody>
      </p:sp>
      <p:sp>
        <p:nvSpPr>
          <p:cNvPr name="TextBox 12" id="12"/>
          <p:cNvSpPr txBox="true"/>
          <p:nvPr/>
        </p:nvSpPr>
        <p:spPr>
          <a:xfrm rot="0">
            <a:off x="-240379" y="6871786"/>
            <a:ext cx="18269174" cy="2343535"/>
          </a:xfrm>
          <a:prstGeom prst="rect">
            <a:avLst/>
          </a:prstGeom>
        </p:spPr>
        <p:txBody>
          <a:bodyPr anchor="t" rtlCol="false" tIns="0" lIns="0" bIns="0" rIns="0">
            <a:spAutoFit/>
          </a:bodyPr>
          <a:lstStyle/>
          <a:p>
            <a:pPr algn="ctr" marL="725390" indent="-362695" lvl="1">
              <a:lnSpc>
                <a:spcPts val="4703"/>
              </a:lnSpc>
              <a:buFont typeface="Arial"/>
              <a:buChar char="•"/>
            </a:pPr>
            <a:r>
              <a:rPr lang="en-US" sz="3359">
                <a:solidFill>
                  <a:srgbClr val="000000"/>
                </a:solidFill>
                <a:latin typeface="Lookpeach Font TH"/>
              </a:rPr>
              <a:t>Recurrence Relations and Their Solutions (Josephus Problem) by P Sam Johnson (NITK)</a:t>
            </a:r>
          </a:p>
          <a:p>
            <a:pPr algn="ctr">
              <a:lnSpc>
                <a:spcPts val="4703"/>
              </a:lnSpc>
            </a:pPr>
            <a:r>
              <a:rPr lang="en-US" sz="3359" u="sng">
                <a:solidFill>
                  <a:srgbClr val="3F4B99"/>
                </a:solidFill>
                <a:latin typeface="Lookpeach Font TH"/>
              </a:rPr>
              <a:t>https://sam.nitk.ac.in/courses/MA201/Josephus_problem.pdf</a:t>
            </a:r>
          </a:p>
          <a:p>
            <a:pPr algn="ctr">
              <a:lnSpc>
                <a:spcPts val="4703"/>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sp>
        <p:nvSpPr>
          <p:cNvPr name="Freeform 2" id="2"/>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36315" y="3740318"/>
            <a:ext cx="11024998" cy="2806363"/>
          </a:xfrm>
          <a:custGeom>
            <a:avLst/>
            <a:gdLst/>
            <a:ahLst/>
            <a:cxnLst/>
            <a:rect r="r" b="b" t="t" l="l"/>
            <a:pathLst>
              <a:path h="2806363" w="11024998">
                <a:moveTo>
                  <a:pt x="0" y="0"/>
                </a:moveTo>
                <a:lnTo>
                  <a:pt x="11024998" y="0"/>
                </a:lnTo>
                <a:lnTo>
                  <a:pt x="11024998" y="2806364"/>
                </a:lnTo>
                <a:lnTo>
                  <a:pt x="0" y="2806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039934" y="250029"/>
            <a:ext cx="3499448" cy="1182563"/>
            <a:chOff x="0" y="0"/>
            <a:chExt cx="921665" cy="311457"/>
          </a:xfrm>
        </p:grpSpPr>
        <p:sp>
          <p:nvSpPr>
            <p:cNvPr name="Freeform 3" id="3"/>
            <p:cNvSpPr/>
            <p:nvPr/>
          </p:nvSpPr>
          <p:spPr>
            <a:xfrm flipH="false" flipV="false" rot="0">
              <a:off x="0" y="0"/>
              <a:ext cx="921665" cy="311457"/>
            </a:xfrm>
            <a:custGeom>
              <a:avLst/>
              <a:gdLst/>
              <a:ahLst/>
              <a:cxnLst/>
              <a:rect r="r" b="b" t="t" l="l"/>
              <a:pathLst>
                <a:path h="311457" w="921665">
                  <a:moveTo>
                    <a:pt x="112829" y="0"/>
                  </a:moveTo>
                  <a:lnTo>
                    <a:pt x="808837" y="0"/>
                  </a:lnTo>
                  <a:cubicBezTo>
                    <a:pt x="838761" y="0"/>
                    <a:pt x="867459" y="11887"/>
                    <a:pt x="888619" y="33047"/>
                  </a:cubicBezTo>
                  <a:cubicBezTo>
                    <a:pt x="909778" y="54206"/>
                    <a:pt x="921665" y="82905"/>
                    <a:pt x="921665" y="112829"/>
                  </a:cubicBezTo>
                  <a:lnTo>
                    <a:pt x="921665" y="198628"/>
                  </a:lnTo>
                  <a:cubicBezTo>
                    <a:pt x="921665" y="228552"/>
                    <a:pt x="909778" y="257251"/>
                    <a:pt x="888619" y="278410"/>
                  </a:cubicBezTo>
                  <a:cubicBezTo>
                    <a:pt x="867459" y="299570"/>
                    <a:pt x="838761" y="311457"/>
                    <a:pt x="808837" y="311457"/>
                  </a:cubicBezTo>
                  <a:lnTo>
                    <a:pt x="112829" y="311457"/>
                  </a:lnTo>
                  <a:cubicBezTo>
                    <a:pt x="82905" y="311457"/>
                    <a:pt x="54206" y="299570"/>
                    <a:pt x="33047" y="278410"/>
                  </a:cubicBezTo>
                  <a:cubicBezTo>
                    <a:pt x="11887" y="257251"/>
                    <a:pt x="0" y="228552"/>
                    <a:pt x="0" y="198628"/>
                  </a:cubicBezTo>
                  <a:lnTo>
                    <a:pt x="0" y="112829"/>
                  </a:lnTo>
                  <a:cubicBezTo>
                    <a:pt x="0" y="82905"/>
                    <a:pt x="11887" y="54206"/>
                    <a:pt x="33047" y="33047"/>
                  </a:cubicBezTo>
                  <a:cubicBezTo>
                    <a:pt x="54206" y="11887"/>
                    <a:pt x="82905" y="0"/>
                    <a:pt x="112829"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921665"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785956" y="4802966"/>
            <a:ext cx="9330480" cy="5248395"/>
          </a:xfrm>
          <a:custGeom>
            <a:avLst/>
            <a:gdLst/>
            <a:ahLst/>
            <a:cxnLst/>
            <a:rect r="r" b="b" t="t" l="l"/>
            <a:pathLst>
              <a:path h="5248395" w="9330480">
                <a:moveTo>
                  <a:pt x="0" y="0"/>
                </a:moveTo>
                <a:lnTo>
                  <a:pt x="9330480" y="0"/>
                </a:lnTo>
                <a:lnTo>
                  <a:pt x="9330480" y="5248395"/>
                </a:lnTo>
                <a:lnTo>
                  <a:pt x="0" y="5248395"/>
                </a:lnTo>
                <a:lnTo>
                  <a:pt x="0" y="0"/>
                </a:lnTo>
                <a:close/>
              </a:path>
            </a:pathLst>
          </a:custGeom>
          <a:blipFill>
            <a:blip r:embed="rId6"/>
            <a:stretch>
              <a:fillRect l="0" t="0" r="0" b="0"/>
            </a:stretch>
          </a:blipFill>
        </p:spPr>
      </p:sp>
      <p:sp>
        <p:nvSpPr>
          <p:cNvPr name="TextBox 10" id="10"/>
          <p:cNvSpPr txBox="true"/>
          <p:nvPr/>
        </p:nvSpPr>
        <p:spPr>
          <a:xfrm rot="0">
            <a:off x="2846969" y="239761"/>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a:rPr>
              <a:t>Abstract</a:t>
            </a:r>
          </a:p>
        </p:txBody>
      </p:sp>
      <p:sp>
        <p:nvSpPr>
          <p:cNvPr name="TextBox 11" id="11"/>
          <p:cNvSpPr txBox="true"/>
          <p:nvPr/>
        </p:nvSpPr>
        <p:spPr>
          <a:xfrm rot="0">
            <a:off x="231016" y="1365917"/>
            <a:ext cx="17797779" cy="3333173"/>
          </a:xfrm>
          <a:prstGeom prst="rect">
            <a:avLst/>
          </a:prstGeom>
        </p:spPr>
        <p:txBody>
          <a:bodyPr anchor="t" rtlCol="false" tIns="0" lIns="0" bIns="0" rIns="0">
            <a:spAutoFit/>
          </a:bodyPr>
          <a:lstStyle/>
          <a:p>
            <a:pPr algn="ctr">
              <a:lnSpc>
                <a:spcPts val="5368"/>
              </a:lnSpc>
            </a:pPr>
          </a:p>
          <a:p>
            <a:pPr algn="ctr">
              <a:lnSpc>
                <a:spcPts val="5368"/>
              </a:lnSpc>
              <a:spcBef>
                <a:spcPct val="0"/>
              </a:spcBef>
            </a:pPr>
            <a:r>
              <a:rPr lang="en-US" sz="3834">
                <a:solidFill>
                  <a:srgbClr val="000000"/>
                </a:solidFill>
                <a:latin typeface="Lookpeach Font TH"/>
              </a:rPr>
              <a:t>Josephus's Problem is a counting-out game featuring a circle elimination algorithm. In this puzzle, n people are arranged in a circle, and counting begins from a designated point .You eliminate every kth person in a circle until only one remains..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grpSp>
        <p:nvGrpSpPr>
          <p:cNvPr name="Group 2" id="2"/>
          <p:cNvGrpSpPr/>
          <p:nvPr/>
        </p:nvGrpSpPr>
        <p:grpSpPr>
          <a:xfrm rot="0">
            <a:off x="7039934" y="250029"/>
            <a:ext cx="3499448" cy="1182563"/>
            <a:chOff x="0" y="0"/>
            <a:chExt cx="921665" cy="311457"/>
          </a:xfrm>
        </p:grpSpPr>
        <p:sp>
          <p:nvSpPr>
            <p:cNvPr name="Freeform 3" id="3"/>
            <p:cNvSpPr/>
            <p:nvPr/>
          </p:nvSpPr>
          <p:spPr>
            <a:xfrm flipH="false" flipV="false" rot="0">
              <a:off x="0" y="0"/>
              <a:ext cx="921665" cy="311457"/>
            </a:xfrm>
            <a:custGeom>
              <a:avLst/>
              <a:gdLst/>
              <a:ahLst/>
              <a:cxnLst/>
              <a:rect r="r" b="b" t="t" l="l"/>
              <a:pathLst>
                <a:path h="311457" w="921665">
                  <a:moveTo>
                    <a:pt x="112829" y="0"/>
                  </a:moveTo>
                  <a:lnTo>
                    <a:pt x="808837" y="0"/>
                  </a:lnTo>
                  <a:cubicBezTo>
                    <a:pt x="838761" y="0"/>
                    <a:pt x="867459" y="11887"/>
                    <a:pt x="888619" y="33047"/>
                  </a:cubicBezTo>
                  <a:cubicBezTo>
                    <a:pt x="909778" y="54206"/>
                    <a:pt x="921665" y="82905"/>
                    <a:pt x="921665" y="112829"/>
                  </a:cubicBezTo>
                  <a:lnTo>
                    <a:pt x="921665" y="198628"/>
                  </a:lnTo>
                  <a:cubicBezTo>
                    <a:pt x="921665" y="228552"/>
                    <a:pt x="909778" y="257251"/>
                    <a:pt x="888619" y="278410"/>
                  </a:cubicBezTo>
                  <a:cubicBezTo>
                    <a:pt x="867459" y="299570"/>
                    <a:pt x="838761" y="311457"/>
                    <a:pt x="808837" y="311457"/>
                  </a:cubicBezTo>
                  <a:lnTo>
                    <a:pt x="112829" y="311457"/>
                  </a:lnTo>
                  <a:cubicBezTo>
                    <a:pt x="82905" y="311457"/>
                    <a:pt x="54206" y="299570"/>
                    <a:pt x="33047" y="278410"/>
                  </a:cubicBezTo>
                  <a:cubicBezTo>
                    <a:pt x="11887" y="257251"/>
                    <a:pt x="0" y="228552"/>
                    <a:pt x="0" y="198628"/>
                  </a:cubicBezTo>
                  <a:lnTo>
                    <a:pt x="0" y="112829"/>
                  </a:lnTo>
                  <a:cubicBezTo>
                    <a:pt x="0" y="82905"/>
                    <a:pt x="11887" y="54206"/>
                    <a:pt x="33047" y="33047"/>
                  </a:cubicBezTo>
                  <a:cubicBezTo>
                    <a:pt x="54206" y="11887"/>
                    <a:pt x="82905" y="0"/>
                    <a:pt x="112829" y="0"/>
                  </a:cubicBezTo>
                  <a:close/>
                </a:path>
              </a:pathLst>
            </a:custGeom>
            <a:solidFill>
              <a:srgbClr val="FFFFFF"/>
            </a:solidFill>
            <a:ln w="28575" cap="rnd">
              <a:solidFill>
                <a:srgbClr val="231815"/>
              </a:solidFill>
              <a:prstDash val="lgDash"/>
              <a:round/>
            </a:ln>
          </p:spPr>
        </p:sp>
        <p:sp>
          <p:nvSpPr>
            <p:cNvPr name="TextBox 4" id="4"/>
            <p:cNvSpPr txBox="true"/>
            <p:nvPr/>
          </p:nvSpPr>
          <p:spPr>
            <a:xfrm>
              <a:off x="0" y="-38100"/>
              <a:ext cx="921665" cy="34955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55436">
            <a:off x="15584341" y="8813856"/>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785956" y="4802966"/>
            <a:ext cx="9330480" cy="5248395"/>
          </a:xfrm>
          <a:custGeom>
            <a:avLst/>
            <a:gdLst/>
            <a:ahLst/>
            <a:cxnLst/>
            <a:rect r="r" b="b" t="t" l="l"/>
            <a:pathLst>
              <a:path h="5248395" w="9330480">
                <a:moveTo>
                  <a:pt x="0" y="0"/>
                </a:moveTo>
                <a:lnTo>
                  <a:pt x="9330480" y="0"/>
                </a:lnTo>
                <a:lnTo>
                  <a:pt x="9330480" y="5248395"/>
                </a:lnTo>
                <a:lnTo>
                  <a:pt x="0" y="5248395"/>
                </a:lnTo>
                <a:lnTo>
                  <a:pt x="0" y="0"/>
                </a:lnTo>
                <a:close/>
              </a:path>
            </a:pathLst>
          </a:custGeom>
          <a:blipFill>
            <a:blip r:embed="rId6"/>
            <a:stretch>
              <a:fillRect l="0" t="0" r="0" b="0"/>
            </a:stretch>
          </a:blipFill>
        </p:spPr>
      </p:sp>
      <p:sp>
        <p:nvSpPr>
          <p:cNvPr name="TextBox 10" id="10"/>
          <p:cNvSpPr txBox="true"/>
          <p:nvPr/>
        </p:nvSpPr>
        <p:spPr>
          <a:xfrm rot="0">
            <a:off x="2846969" y="239761"/>
            <a:ext cx="11815715" cy="903594"/>
          </a:xfrm>
          <a:prstGeom prst="rect">
            <a:avLst/>
          </a:prstGeom>
        </p:spPr>
        <p:txBody>
          <a:bodyPr anchor="t" rtlCol="false" tIns="0" lIns="0" bIns="0" rIns="0">
            <a:spAutoFit/>
          </a:bodyPr>
          <a:lstStyle/>
          <a:p>
            <a:pPr algn="ctr">
              <a:lnSpc>
                <a:spcPts val="7420"/>
              </a:lnSpc>
            </a:pPr>
            <a:r>
              <a:rPr lang="en-US" sz="5300">
                <a:solidFill>
                  <a:srgbClr val="000000"/>
                </a:solidFill>
                <a:latin typeface="Puimek Font TH"/>
              </a:rPr>
              <a:t>Abstract</a:t>
            </a:r>
          </a:p>
        </p:txBody>
      </p:sp>
      <p:sp>
        <p:nvSpPr>
          <p:cNvPr name="TextBox 11" id="11"/>
          <p:cNvSpPr txBox="true"/>
          <p:nvPr/>
        </p:nvSpPr>
        <p:spPr>
          <a:xfrm rot="0">
            <a:off x="231016" y="1365917"/>
            <a:ext cx="17797779" cy="3333173"/>
          </a:xfrm>
          <a:prstGeom prst="rect">
            <a:avLst/>
          </a:prstGeom>
        </p:spPr>
        <p:txBody>
          <a:bodyPr anchor="t" rtlCol="false" tIns="0" lIns="0" bIns="0" rIns="0">
            <a:spAutoFit/>
          </a:bodyPr>
          <a:lstStyle/>
          <a:p>
            <a:pPr algn="ctr">
              <a:lnSpc>
                <a:spcPts val="5368"/>
              </a:lnSpc>
            </a:pPr>
          </a:p>
          <a:p>
            <a:pPr algn="ctr">
              <a:lnSpc>
                <a:spcPts val="5368"/>
              </a:lnSpc>
              <a:spcBef>
                <a:spcPct val="0"/>
              </a:spcBef>
            </a:pPr>
            <a:r>
              <a:rPr lang="en-US" sz="3834">
                <a:solidFill>
                  <a:srgbClr val="000000"/>
                </a:solidFill>
                <a:latin typeface="Lookpeach Font TH"/>
              </a:rPr>
              <a:t>Josephus's Problem is a counting-out game featuring a circle elimination algorithm. In this puzzle, n people are arranged in a circle, and counting begins from a designated point .You eliminate every kth person in a circle until only one remains..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sp>
        <p:nvSpPr>
          <p:cNvPr name="Freeform 2" id="2"/>
          <p:cNvSpPr/>
          <p:nvPr/>
        </p:nvSpPr>
        <p:spPr>
          <a:xfrm flipH="false" flipV="false" rot="0">
            <a:off x="12320895" y="1781687"/>
            <a:ext cx="3929377" cy="2791495"/>
          </a:xfrm>
          <a:custGeom>
            <a:avLst/>
            <a:gdLst/>
            <a:ahLst/>
            <a:cxnLst/>
            <a:rect r="r" b="b" t="t" l="l"/>
            <a:pathLst>
              <a:path h="2791495" w="3929377">
                <a:moveTo>
                  <a:pt x="0" y="0"/>
                </a:moveTo>
                <a:lnTo>
                  <a:pt x="3929377" y="0"/>
                </a:lnTo>
                <a:lnTo>
                  <a:pt x="3929377" y="2791495"/>
                </a:lnTo>
                <a:lnTo>
                  <a:pt x="0" y="279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917581">
            <a:off x="1614731" y="5233276"/>
            <a:ext cx="3929377" cy="2791495"/>
          </a:xfrm>
          <a:custGeom>
            <a:avLst/>
            <a:gdLst/>
            <a:ahLst/>
            <a:cxnLst/>
            <a:rect r="r" b="b" t="t" l="l"/>
            <a:pathLst>
              <a:path h="2791495" w="3929377">
                <a:moveTo>
                  <a:pt x="0" y="0"/>
                </a:moveTo>
                <a:lnTo>
                  <a:pt x="3929377" y="0"/>
                </a:lnTo>
                <a:lnTo>
                  <a:pt x="3929377" y="2791495"/>
                </a:lnTo>
                <a:lnTo>
                  <a:pt x="0" y="279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56031" y="1228041"/>
            <a:ext cx="8375938" cy="6690281"/>
          </a:xfrm>
          <a:custGeom>
            <a:avLst/>
            <a:gdLst/>
            <a:ahLst/>
            <a:cxnLst/>
            <a:rect r="r" b="b" t="t" l="l"/>
            <a:pathLst>
              <a:path h="6690281" w="8375938">
                <a:moveTo>
                  <a:pt x="0" y="0"/>
                </a:moveTo>
                <a:lnTo>
                  <a:pt x="8375938" y="0"/>
                </a:lnTo>
                <a:lnTo>
                  <a:pt x="8375938" y="6690281"/>
                </a:lnTo>
                <a:lnTo>
                  <a:pt x="0" y="6690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92599">
            <a:off x="4280115" y="945377"/>
            <a:ext cx="1351832" cy="1064004"/>
          </a:xfrm>
          <a:custGeom>
            <a:avLst/>
            <a:gdLst/>
            <a:ahLst/>
            <a:cxnLst/>
            <a:rect r="r" b="b" t="t" l="l"/>
            <a:pathLst>
              <a:path h="1064004" w="1351832">
                <a:moveTo>
                  <a:pt x="0" y="0"/>
                </a:moveTo>
                <a:lnTo>
                  <a:pt x="1351832" y="0"/>
                </a:lnTo>
                <a:lnTo>
                  <a:pt x="1351832" y="1064004"/>
                </a:lnTo>
                <a:lnTo>
                  <a:pt x="0" y="10640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483486">
            <a:off x="13010464" y="6859153"/>
            <a:ext cx="1150551" cy="905580"/>
          </a:xfrm>
          <a:custGeom>
            <a:avLst/>
            <a:gdLst/>
            <a:ahLst/>
            <a:cxnLst/>
            <a:rect r="r" b="b" t="t" l="l"/>
            <a:pathLst>
              <a:path h="905580" w="1150551">
                <a:moveTo>
                  <a:pt x="0" y="0"/>
                </a:moveTo>
                <a:lnTo>
                  <a:pt x="1150551" y="0"/>
                </a:lnTo>
                <a:lnTo>
                  <a:pt x="1150551" y="905580"/>
                </a:lnTo>
                <a:lnTo>
                  <a:pt x="0" y="905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155436">
            <a:off x="16977624" y="8779650"/>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6166194" y="2131428"/>
            <a:ext cx="5955611" cy="4683374"/>
          </a:xfrm>
          <a:prstGeom prst="rect">
            <a:avLst/>
          </a:prstGeom>
        </p:spPr>
        <p:txBody>
          <a:bodyPr anchor="t" rtlCol="false" tIns="0" lIns="0" bIns="0" rIns="0">
            <a:spAutoFit/>
          </a:bodyPr>
          <a:lstStyle/>
          <a:p>
            <a:pPr algn="ctr">
              <a:lnSpc>
                <a:spcPts val="7367"/>
              </a:lnSpc>
            </a:pPr>
            <a:r>
              <a:rPr lang="en-US" sz="7084">
                <a:solidFill>
                  <a:srgbClr val="000000"/>
                </a:solidFill>
                <a:latin typeface="Puimek Font TH"/>
              </a:rPr>
              <a:t>SPECIAL CASE ABOUT JOSEPHUS PROBLEM WHEN K=2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sp>
        <p:nvSpPr>
          <p:cNvPr name="Freeform 2" id="2"/>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55436">
            <a:off x="16977624" y="8779650"/>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2823747" y="656803"/>
          <a:ext cx="6052862" cy="9098716"/>
        </p:xfrm>
        <a:graphic>
          <a:graphicData uri="http://schemas.openxmlformats.org/drawingml/2006/table">
            <a:tbl>
              <a:tblPr/>
              <a:tblGrid>
                <a:gridCol w="2873812"/>
                <a:gridCol w="3179051"/>
              </a:tblGrid>
              <a:tr h="1013148">
                <a:tc>
                  <a:txBody>
                    <a:bodyPr anchor="t" rtlCol="false"/>
                    <a:lstStyle/>
                    <a:p>
                      <a:pPr algn="ctr">
                        <a:lnSpc>
                          <a:spcPts val="215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83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2</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4</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6</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8</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9</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9805141" y="656803"/>
          <a:ext cx="6052862" cy="4717216"/>
        </p:xfrm>
        <a:graphic>
          <a:graphicData uri="http://schemas.openxmlformats.org/drawingml/2006/table">
            <a:tbl>
              <a:tblPr/>
              <a:tblGrid>
                <a:gridCol w="2873812"/>
                <a:gridCol w="3179051"/>
              </a:tblGrid>
              <a:tr h="1016360">
                <a:tc>
                  <a:txBody>
                    <a:bodyPr anchor="t" rtlCol="false"/>
                    <a:lstStyle/>
                    <a:p>
                      <a:pPr algn="ctr">
                        <a:lnSpc>
                          <a:spcPts val="3919"/>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901245">
                <a:tc>
                  <a:txBody>
                    <a:bodyPr anchor="t" rtlCol="false"/>
                    <a:lstStyle/>
                    <a:p>
                      <a:pPr algn="ctr">
                        <a:lnSpc>
                          <a:spcPts val="3919"/>
                        </a:lnSpc>
                        <a:defRPr/>
                      </a:pPr>
                      <a:r>
                        <a:rPr lang="en-US" sz="2799">
                          <a:solidFill>
                            <a:srgbClr val="000000"/>
                          </a:solidFill>
                          <a:latin typeface="Canva Sans Bold"/>
                        </a:rPr>
                        <a:t>10</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901245">
                <a:tc>
                  <a:txBody>
                    <a:bodyPr anchor="t" rtlCol="false"/>
                    <a:lstStyle/>
                    <a:p>
                      <a:pPr algn="ctr">
                        <a:lnSpc>
                          <a:spcPts val="3919"/>
                        </a:lnSpc>
                        <a:defRPr/>
                      </a:pPr>
                      <a:r>
                        <a:rPr lang="en-US" sz="2799">
                          <a:solidFill>
                            <a:srgbClr val="000000"/>
                          </a:solidFill>
                          <a:latin typeface="Canva Sans Bold"/>
                        </a:rPr>
                        <a:t>11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901245">
                <a:tc>
                  <a:txBody>
                    <a:bodyPr anchor="t" rtlCol="false"/>
                    <a:lstStyle/>
                    <a:p>
                      <a:pPr algn="ctr">
                        <a:lnSpc>
                          <a:spcPts val="3919"/>
                        </a:lnSpc>
                        <a:defRPr/>
                      </a:pPr>
                      <a:r>
                        <a:rPr lang="en-US" sz="2799">
                          <a:solidFill>
                            <a:srgbClr val="000000"/>
                          </a:solidFill>
                          <a:latin typeface="Canva Sans Bold"/>
                        </a:rPr>
                        <a:t>12</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Bold"/>
                        </a:rPr>
                        <a:t>9</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997122">
                <a:tc>
                  <a:txBody>
                    <a:bodyPr anchor="t" rtlCol="false"/>
                    <a:lstStyle/>
                    <a:p>
                      <a:pPr algn="ctr">
                        <a:lnSpc>
                          <a:spcPts val="3919"/>
                        </a:lnSpc>
                        <a:defRPr/>
                      </a:pPr>
                      <a:r>
                        <a:rPr lang="en-US" sz="2799">
                          <a:solidFill>
                            <a:srgbClr val="000000"/>
                          </a:solidFill>
                          <a:latin typeface="Canva Sans Bold"/>
                        </a:rPr>
                        <a:t>13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4619"/>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14064243" y="4481798"/>
            <a:ext cx="460876" cy="724363"/>
          </a:xfrm>
          <a:custGeom>
            <a:avLst/>
            <a:gdLst/>
            <a:ahLst/>
            <a:cxnLst/>
            <a:rect r="r" b="b" t="t" l="l"/>
            <a:pathLst>
              <a:path h="724363" w="460876">
                <a:moveTo>
                  <a:pt x="0" y="0"/>
                </a:moveTo>
                <a:lnTo>
                  <a:pt x="460876" y="0"/>
                </a:lnTo>
                <a:lnTo>
                  <a:pt x="460876" y="724364"/>
                </a:lnTo>
                <a:lnTo>
                  <a:pt x="0" y="724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508804" y="5974400"/>
            <a:ext cx="6750496" cy="3527134"/>
          </a:xfrm>
          <a:custGeom>
            <a:avLst/>
            <a:gdLst/>
            <a:ahLst/>
            <a:cxnLst/>
            <a:rect r="r" b="b" t="t" l="l"/>
            <a:pathLst>
              <a:path h="3527134" w="6750496">
                <a:moveTo>
                  <a:pt x="0" y="0"/>
                </a:moveTo>
                <a:lnTo>
                  <a:pt x="6750496" y="0"/>
                </a:lnTo>
                <a:lnTo>
                  <a:pt x="6750496" y="3527134"/>
                </a:lnTo>
                <a:lnTo>
                  <a:pt x="0" y="3527134"/>
                </a:lnTo>
                <a:lnTo>
                  <a:pt x="0" y="0"/>
                </a:lnTo>
                <a:close/>
              </a:path>
            </a:pathLst>
          </a:custGeom>
          <a:blipFill>
            <a:blip r:embed="rId8"/>
            <a:stretch>
              <a:fillRect l="0" t="0" r="0" b="0"/>
            </a:stretch>
          </a:blipFill>
        </p:spPr>
      </p:sp>
      <p:sp>
        <p:nvSpPr>
          <p:cNvPr name="TextBox 10" id="10"/>
          <p:cNvSpPr txBox="true"/>
          <p:nvPr/>
        </p:nvSpPr>
        <p:spPr>
          <a:xfrm rot="0">
            <a:off x="3124631" y="820673"/>
            <a:ext cx="2112459" cy="574696"/>
          </a:xfrm>
          <a:prstGeom prst="rect">
            <a:avLst/>
          </a:prstGeom>
        </p:spPr>
        <p:txBody>
          <a:bodyPr anchor="t" rtlCol="false" tIns="0" lIns="0" bIns="0" rIns="0">
            <a:spAutoFit/>
          </a:bodyPr>
          <a:lstStyle/>
          <a:p>
            <a:pPr algn="ctr">
              <a:lnSpc>
                <a:spcPts val="4736"/>
              </a:lnSpc>
              <a:spcBef>
                <a:spcPct val="0"/>
              </a:spcBef>
            </a:pPr>
            <a:r>
              <a:rPr lang="en-US" sz="3382">
                <a:solidFill>
                  <a:srgbClr val="000000"/>
                </a:solidFill>
                <a:latin typeface="Lookpeach Font TH Bold"/>
              </a:rPr>
              <a:t>N soldiers</a:t>
            </a:r>
          </a:p>
        </p:txBody>
      </p:sp>
      <p:sp>
        <p:nvSpPr>
          <p:cNvPr name="TextBox 11" id="11"/>
          <p:cNvSpPr txBox="true"/>
          <p:nvPr/>
        </p:nvSpPr>
        <p:spPr>
          <a:xfrm rot="0">
            <a:off x="7082850" y="599653"/>
            <a:ext cx="1609241" cy="1026260"/>
          </a:xfrm>
          <a:prstGeom prst="rect">
            <a:avLst/>
          </a:prstGeom>
        </p:spPr>
        <p:txBody>
          <a:bodyPr anchor="t" rtlCol="false" tIns="0" lIns="0" bIns="0" rIns="0">
            <a:spAutoFit/>
          </a:bodyPr>
          <a:lstStyle/>
          <a:p>
            <a:pPr algn="ctr">
              <a:lnSpc>
                <a:spcPts val="4165"/>
              </a:lnSpc>
            </a:pPr>
            <a:r>
              <a:rPr lang="en-US" sz="2975">
                <a:solidFill>
                  <a:srgbClr val="000000"/>
                </a:solidFill>
                <a:latin typeface="Lookpeach Font TH Bold"/>
              </a:rPr>
              <a:t>Winning</a:t>
            </a:r>
          </a:p>
          <a:p>
            <a:pPr algn="ctr">
              <a:lnSpc>
                <a:spcPts val="4165"/>
              </a:lnSpc>
              <a:spcBef>
                <a:spcPct val="0"/>
              </a:spcBef>
            </a:pPr>
            <a:r>
              <a:rPr lang="en-US" sz="2975">
                <a:solidFill>
                  <a:srgbClr val="000000"/>
                </a:solidFill>
                <a:latin typeface="Lookpeach Font TH Bold"/>
              </a:rPr>
              <a:t> Position</a:t>
            </a:r>
          </a:p>
        </p:txBody>
      </p:sp>
      <p:sp>
        <p:nvSpPr>
          <p:cNvPr name="TextBox 12" id="12"/>
          <p:cNvSpPr txBox="true"/>
          <p:nvPr/>
        </p:nvSpPr>
        <p:spPr>
          <a:xfrm rot="0">
            <a:off x="5921310" y="820673"/>
            <a:ext cx="1061273" cy="675857"/>
          </a:xfrm>
          <a:prstGeom prst="rect">
            <a:avLst/>
          </a:prstGeom>
        </p:spPr>
        <p:txBody>
          <a:bodyPr anchor="t" rtlCol="false" tIns="0" lIns="0" bIns="0" rIns="0">
            <a:spAutoFit/>
          </a:bodyPr>
          <a:lstStyle/>
          <a:p>
            <a:pPr algn="ctr">
              <a:lnSpc>
                <a:spcPts val="5679"/>
              </a:lnSpc>
              <a:spcBef>
                <a:spcPct val="0"/>
              </a:spcBef>
            </a:pPr>
            <a:r>
              <a:rPr lang="en-US" sz="4056">
                <a:solidFill>
                  <a:srgbClr val="000000"/>
                </a:solidFill>
                <a:latin typeface="Lookpeach Font TH Bold"/>
              </a:rPr>
              <a:t>W(n)</a:t>
            </a:r>
          </a:p>
        </p:txBody>
      </p:sp>
      <p:sp>
        <p:nvSpPr>
          <p:cNvPr name="TextBox 13" id="13"/>
          <p:cNvSpPr txBox="true"/>
          <p:nvPr/>
        </p:nvSpPr>
        <p:spPr>
          <a:xfrm rot="0">
            <a:off x="10106024" y="820673"/>
            <a:ext cx="2112459" cy="574696"/>
          </a:xfrm>
          <a:prstGeom prst="rect">
            <a:avLst/>
          </a:prstGeom>
        </p:spPr>
        <p:txBody>
          <a:bodyPr anchor="t" rtlCol="false" tIns="0" lIns="0" bIns="0" rIns="0">
            <a:spAutoFit/>
          </a:bodyPr>
          <a:lstStyle/>
          <a:p>
            <a:pPr algn="ctr">
              <a:lnSpc>
                <a:spcPts val="4736"/>
              </a:lnSpc>
              <a:spcBef>
                <a:spcPct val="0"/>
              </a:spcBef>
            </a:pPr>
            <a:r>
              <a:rPr lang="en-US" sz="3382">
                <a:solidFill>
                  <a:srgbClr val="000000"/>
                </a:solidFill>
                <a:latin typeface="Lookpeach Font TH Bold"/>
              </a:rPr>
              <a:t>N soldiers</a:t>
            </a:r>
          </a:p>
        </p:txBody>
      </p:sp>
      <p:sp>
        <p:nvSpPr>
          <p:cNvPr name="TextBox 14" id="14"/>
          <p:cNvSpPr txBox="true"/>
          <p:nvPr/>
        </p:nvSpPr>
        <p:spPr>
          <a:xfrm rot="0">
            <a:off x="14064243" y="599653"/>
            <a:ext cx="1609241" cy="1026260"/>
          </a:xfrm>
          <a:prstGeom prst="rect">
            <a:avLst/>
          </a:prstGeom>
        </p:spPr>
        <p:txBody>
          <a:bodyPr anchor="t" rtlCol="false" tIns="0" lIns="0" bIns="0" rIns="0">
            <a:spAutoFit/>
          </a:bodyPr>
          <a:lstStyle/>
          <a:p>
            <a:pPr algn="ctr">
              <a:lnSpc>
                <a:spcPts val="4165"/>
              </a:lnSpc>
            </a:pPr>
            <a:r>
              <a:rPr lang="en-US" sz="2975">
                <a:solidFill>
                  <a:srgbClr val="000000"/>
                </a:solidFill>
                <a:latin typeface="Lookpeach Font TH Bold"/>
              </a:rPr>
              <a:t>Winning</a:t>
            </a:r>
          </a:p>
          <a:p>
            <a:pPr algn="ctr">
              <a:lnSpc>
                <a:spcPts val="4165"/>
              </a:lnSpc>
              <a:spcBef>
                <a:spcPct val="0"/>
              </a:spcBef>
            </a:pPr>
            <a:r>
              <a:rPr lang="en-US" sz="2975">
                <a:solidFill>
                  <a:srgbClr val="000000"/>
                </a:solidFill>
                <a:latin typeface="Lookpeach Font TH Bold"/>
              </a:rPr>
              <a:t> Position</a:t>
            </a:r>
          </a:p>
        </p:txBody>
      </p:sp>
      <p:sp>
        <p:nvSpPr>
          <p:cNvPr name="TextBox 15" id="15"/>
          <p:cNvSpPr txBox="true"/>
          <p:nvPr/>
        </p:nvSpPr>
        <p:spPr>
          <a:xfrm rot="0">
            <a:off x="12902703" y="820673"/>
            <a:ext cx="1061273" cy="675857"/>
          </a:xfrm>
          <a:prstGeom prst="rect">
            <a:avLst/>
          </a:prstGeom>
        </p:spPr>
        <p:txBody>
          <a:bodyPr anchor="t" rtlCol="false" tIns="0" lIns="0" bIns="0" rIns="0">
            <a:spAutoFit/>
          </a:bodyPr>
          <a:lstStyle/>
          <a:p>
            <a:pPr algn="ctr">
              <a:lnSpc>
                <a:spcPts val="5679"/>
              </a:lnSpc>
              <a:spcBef>
                <a:spcPct val="0"/>
              </a:spcBef>
            </a:pPr>
            <a:r>
              <a:rPr lang="en-US" sz="4056">
                <a:solidFill>
                  <a:srgbClr val="000000"/>
                </a:solidFill>
                <a:latin typeface="Lookpeach Font TH Bold"/>
              </a:rPr>
              <a:t>W(n)</a:t>
            </a:r>
          </a:p>
        </p:txBody>
      </p:sp>
      <p:sp>
        <p:nvSpPr>
          <p:cNvPr name="TextBox 16" id="16"/>
          <p:cNvSpPr txBox="true"/>
          <p:nvPr/>
        </p:nvSpPr>
        <p:spPr>
          <a:xfrm rot="0">
            <a:off x="11626508" y="6591184"/>
            <a:ext cx="4619387" cy="2647030"/>
          </a:xfrm>
          <a:prstGeom prst="rect">
            <a:avLst/>
          </a:prstGeom>
        </p:spPr>
        <p:txBody>
          <a:bodyPr anchor="t" rtlCol="false" tIns="0" lIns="0" bIns="0" rIns="0">
            <a:spAutoFit/>
          </a:bodyPr>
          <a:lstStyle/>
          <a:p>
            <a:pPr algn="ctr">
              <a:lnSpc>
                <a:spcPts val="5300"/>
              </a:lnSpc>
            </a:pPr>
            <a:r>
              <a:rPr lang="en-US" sz="3786">
                <a:solidFill>
                  <a:srgbClr val="AF7621"/>
                </a:solidFill>
                <a:latin typeface="Lookpeach Font TH"/>
              </a:rPr>
              <a:t>Can You Guess</a:t>
            </a:r>
          </a:p>
          <a:p>
            <a:pPr algn="ctr">
              <a:lnSpc>
                <a:spcPts val="5300"/>
              </a:lnSpc>
            </a:pPr>
            <a:r>
              <a:rPr lang="en-US" sz="3786">
                <a:solidFill>
                  <a:srgbClr val="AF7621"/>
                </a:solidFill>
                <a:latin typeface="Lookpeach Font TH"/>
              </a:rPr>
              <a:t>What will be</a:t>
            </a:r>
          </a:p>
          <a:p>
            <a:pPr algn="ctr">
              <a:lnSpc>
                <a:spcPts val="5300"/>
              </a:lnSpc>
            </a:pPr>
            <a:r>
              <a:rPr lang="en-US" sz="3786">
                <a:solidFill>
                  <a:srgbClr val="AF7621"/>
                </a:solidFill>
                <a:latin typeface="Lookpeach Font TH"/>
              </a:rPr>
              <a:t>the winning position </a:t>
            </a:r>
          </a:p>
          <a:p>
            <a:pPr algn="ctr">
              <a:lnSpc>
                <a:spcPts val="5300"/>
              </a:lnSpc>
              <a:spcBef>
                <a:spcPct val="0"/>
              </a:spcBef>
            </a:pPr>
            <a:r>
              <a:rPr lang="en-US" sz="3786">
                <a:solidFill>
                  <a:srgbClr val="AF7621"/>
                </a:solidFill>
                <a:latin typeface="Lookpeach Font TH"/>
              </a:rPr>
              <a:t>for 13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D64A"/>
        </a:solidFill>
      </p:bgPr>
    </p:bg>
    <p:spTree>
      <p:nvGrpSpPr>
        <p:cNvPr id="1" name=""/>
        <p:cNvGrpSpPr/>
        <p:nvPr/>
      </p:nvGrpSpPr>
      <p:grpSpPr>
        <a:xfrm>
          <a:off x="0" y="0"/>
          <a:ext cx="0" cy="0"/>
          <a:chOff x="0" y="0"/>
          <a:chExt cx="0" cy="0"/>
        </a:xfrm>
      </p:grpSpPr>
      <p:sp>
        <p:nvSpPr>
          <p:cNvPr name="Freeform 2" id="2"/>
          <p:cNvSpPr/>
          <p:nvPr/>
        </p:nvSpPr>
        <p:spPr>
          <a:xfrm flipH="false" flipV="false" rot="-1155436">
            <a:off x="-1870068" y="-892969"/>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55436">
            <a:off x="16977624" y="8779650"/>
            <a:ext cx="4888908" cy="2475010"/>
          </a:xfrm>
          <a:custGeom>
            <a:avLst/>
            <a:gdLst/>
            <a:ahLst/>
            <a:cxnLst/>
            <a:rect r="r" b="b" t="t" l="l"/>
            <a:pathLst>
              <a:path h="2475010" w="4888908">
                <a:moveTo>
                  <a:pt x="0" y="0"/>
                </a:moveTo>
                <a:lnTo>
                  <a:pt x="4888908" y="0"/>
                </a:lnTo>
                <a:lnTo>
                  <a:pt x="4888908" y="2475010"/>
                </a:lnTo>
                <a:lnTo>
                  <a:pt x="0" y="247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99510">
            <a:off x="16092611" y="-2304657"/>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98956">
            <a:off x="-5610552" y="8353044"/>
            <a:ext cx="7315200" cy="3867912"/>
          </a:xfrm>
          <a:custGeom>
            <a:avLst/>
            <a:gdLst/>
            <a:ahLst/>
            <a:cxnLst/>
            <a:rect r="r" b="b" t="t" l="l"/>
            <a:pathLst>
              <a:path h="3867912" w="7315200">
                <a:moveTo>
                  <a:pt x="0" y="0"/>
                </a:moveTo>
                <a:lnTo>
                  <a:pt x="7315200" y="0"/>
                </a:lnTo>
                <a:lnTo>
                  <a:pt x="7315200" y="3867912"/>
                </a:lnTo>
                <a:lnTo>
                  <a:pt x="0" y="3867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2823747" y="656803"/>
          <a:ext cx="6052862" cy="9098716"/>
        </p:xfrm>
        <a:graphic>
          <a:graphicData uri="http://schemas.openxmlformats.org/drawingml/2006/table">
            <a:tbl>
              <a:tblPr/>
              <a:tblGrid>
                <a:gridCol w="2873812"/>
                <a:gridCol w="3179051"/>
              </a:tblGrid>
              <a:tr h="1013148">
                <a:tc>
                  <a:txBody>
                    <a:bodyPr anchor="t" rtlCol="false"/>
                    <a:lstStyle/>
                    <a:p>
                      <a:pPr algn="ctr">
                        <a:lnSpc>
                          <a:spcPts val="215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83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2</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4</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6</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8</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9</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3124631" y="820673"/>
            <a:ext cx="2112459" cy="574696"/>
          </a:xfrm>
          <a:prstGeom prst="rect">
            <a:avLst/>
          </a:prstGeom>
        </p:spPr>
        <p:txBody>
          <a:bodyPr anchor="t" rtlCol="false" tIns="0" lIns="0" bIns="0" rIns="0">
            <a:spAutoFit/>
          </a:bodyPr>
          <a:lstStyle/>
          <a:p>
            <a:pPr algn="ctr">
              <a:lnSpc>
                <a:spcPts val="4736"/>
              </a:lnSpc>
              <a:spcBef>
                <a:spcPct val="0"/>
              </a:spcBef>
            </a:pPr>
            <a:r>
              <a:rPr lang="en-US" sz="3382">
                <a:solidFill>
                  <a:srgbClr val="000000"/>
                </a:solidFill>
                <a:latin typeface="Lookpeach Font TH Bold"/>
              </a:rPr>
              <a:t>N soldiers</a:t>
            </a:r>
          </a:p>
        </p:txBody>
      </p:sp>
      <p:sp>
        <p:nvSpPr>
          <p:cNvPr name="TextBox 8" id="8"/>
          <p:cNvSpPr txBox="true"/>
          <p:nvPr/>
        </p:nvSpPr>
        <p:spPr>
          <a:xfrm rot="0">
            <a:off x="7082850" y="599653"/>
            <a:ext cx="1609241" cy="1026260"/>
          </a:xfrm>
          <a:prstGeom prst="rect">
            <a:avLst/>
          </a:prstGeom>
        </p:spPr>
        <p:txBody>
          <a:bodyPr anchor="t" rtlCol="false" tIns="0" lIns="0" bIns="0" rIns="0">
            <a:spAutoFit/>
          </a:bodyPr>
          <a:lstStyle/>
          <a:p>
            <a:pPr algn="ctr">
              <a:lnSpc>
                <a:spcPts val="4165"/>
              </a:lnSpc>
            </a:pPr>
            <a:r>
              <a:rPr lang="en-US" sz="2975">
                <a:solidFill>
                  <a:srgbClr val="000000"/>
                </a:solidFill>
                <a:latin typeface="Lookpeach Font TH Bold"/>
              </a:rPr>
              <a:t>Winning</a:t>
            </a:r>
          </a:p>
          <a:p>
            <a:pPr algn="ctr">
              <a:lnSpc>
                <a:spcPts val="4165"/>
              </a:lnSpc>
              <a:spcBef>
                <a:spcPct val="0"/>
              </a:spcBef>
            </a:pPr>
            <a:r>
              <a:rPr lang="en-US" sz="2975">
                <a:solidFill>
                  <a:srgbClr val="000000"/>
                </a:solidFill>
                <a:latin typeface="Lookpeach Font TH Bold"/>
              </a:rPr>
              <a:t> Position</a:t>
            </a:r>
          </a:p>
        </p:txBody>
      </p:sp>
      <p:sp>
        <p:nvSpPr>
          <p:cNvPr name="TextBox 9" id="9"/>
          <p:cNvSpPr txBox="true"/>
          <p:nvPr/>
        </p:nvSpPr>
        <p:spPr>
          <a:xfrm rot="0">
            <a:off x="5921310" y="820673"/>
            <a:ext cx="1061273" cy="675857"/>
          </a:xfrm>
          <a:prstGeom prst="rect">
            <a:avLst/>
          </a:prstGeom>
        </p:spPr>
        <p:txBody>
          <a:bodyPr anchor="t" rtlCol="false" tIns="0" lIns="0" bIns="0" rIns="0">
            <a:spAutoFit/>
          </a:bodyPr>
          <a:lstStyle/>
          <a:p>
            <a:pPr algn="ctr">
              <a:lnSpc>
                <a:spcPts val="5679"/>
              </a:lnSpc>
              <a:spcBef>
                <a:spcPct val="0"/>
              </a:spcBef>
            </a:pPr>
            <a:r>
              <a:rPr lang="en-US" sz="4056">
                <a:solidFill>
                  <a:srgbClr val="000000"/>
                </a:solidFill>
                <a:latin typeface="Lookpeach Font TH Bold"/>
              </a:rPr>
              <a:t>W(n)</a:t>
            </a:r>
          </a:p>
        </p:txBody>
      </p:sp>
      <p:graphicFrame>
        <p:nvGraphicFramePr>
          <p:cNvPr name="Table 10" id="10"/>
          <p:cNvGraphicFramePr>
            <a:graphicFrameLocks noGrp="true"/>
          </p:cNvGraphicFramePr>
          <p:nvPr/>
        </p:nvGraphicFramePr>
        <p:xfrm>
          <a:off x="9876735" y="656803"/>
          <a:ext cx="6052862" cy="9098716"/>
        </p:xfrm>
        <a:graphic>
          <a:graphicData uri="http://schemas.openxmlformats.org/drawingml/2006/table">
            <a:tbl>
              <a:tblPr/>
              <a:tblGrid>
                <a:gridCol w="2873812"/>
                <a:gridCol w="3179051"/>
              </a:tblGrid>
              <a:tr h="1013148">
                <a:tc>
                  <a:txBody>
                    <a:bodyPr anchor="t" rtlCol="false"/>
                    <a:lstStyle/>
                    <a:p>
                      <a:pPr algn="ctr">
                        <a:lnSpc>
                          <a:spcPts val="215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834"/>
                        </a:lnSpc>
                        <a:defRPr/>
                      </a:pP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10</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12</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9</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14</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16</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1</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17</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3</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r h="898397">
                <a:tc>
                  <a:txBody>
                    <a:bodyPr anchor="t" rtlCol="false"/>
                    <a:lstStyle/>
                    <a:p>
                      <a:pPr algn="ctr">
                        <a:lnSpc>
                          <a:spcPts val="3919"/>
                        </a:lnSpc>
                        <a:defRPr/>
                      </a:pPr>
                      <a:r>
                        <a:rPr lang="en-US" sz="2799">
                          <a:solidFill>
                            <a:srgbClr val="231815"/>
                          </a:solidFill>
                          <a:latin typeface="Canva Sans Bold"/>
                        </a:rPr>
                        <a:t>18</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231815"/>
                          </a:solidFill>
                          <a:latin typeface="Canva Sans Bold"/>
                        </a:rPr>
                        <a:t>5</a:t>
                      </a:r>
                      <a:endParaRPr lang="en-US" sz="1100"/>
                    </a:p>
                  </a:txBody>
                  <a:tcPr marL="154271" marR="154271" marT="154271" marB="154271" anchor="ctr">
                    <a:lnL cmpd="sng" algn="ctr" cap="flat" w="30854">
                      <a:solidFill>
                        <a:srgbClr val="000000"/>
                      </a:solidFill>
                      <a:prstDash val="solid"/>
                      <a:round/>
                      <a:headEnd type="none" w="med" len="med"/>
                      <a:tailEnd type="none" w="med" len="med"/>
                    </a:lnL>
                    <a:lnR cmpd="sng" algn="ctr" cap="flat" w="30854">
                      <a:solidFill>
                        <a:srgbClr val="000000"/>
                      </a:solidFill>
                      <a:prstDash val="solid"/>
                      <a:round/>
                      <a:headEnd type="none" w="med" len="med"/>
                      <a:tailEnd type="none" w="med" len="med"/>
                    </a:lnR>
                    <a:lnT cmpd="sng" algn="ctr" cap="flat" w="30854">
                      <a:solidFill>
                        <a:srgbClr val="000000"/>
                      </a:solidFill>
                      <a:prstDash val="solid"/>
                      <a:round/>
                      <a:headEnd type="none" w="med" len="med"/>
                      <a:tailEnd type="none" w="med" len="med"/>
                    </a:lnT>
                    <a:lnB cmpd="sng" algn="ctr" cap="flat" w="30854">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10177618" y="820673"/>
            <a:ext cx="2112459" cy="574696"/>
          </a:xfrm>
          <a:prstGeom prst="rect">
            <a:avLst/>
          </a:prstGeom>
        </p:spPr>
        <p:txBody>
          <a:bodyPr anchor="t" rtlCol="false" tIns="0" lIns="0" bIns="0" rIns="0">
            <a:spAutoFit/>
          </a:bodyPr>
          <a:lstStyle/>
          <a:p>
            <a:pPr algn="ctr">
              <a:lnSpc>
                <a:spcPts val="4736"/>
              </a:lnSpc>
              <a:spcBef>
                <a:spcPct val="0"/>
              </a:spcBef>
            </a:pPr>
            <a:r>
              <a:rPr lang="en-US" sz="3382">
                <a:solidFill>
                  <a:srgbClr val="000000"/>
                </a:solidFill>
                <a:latin typeface="Lookpeach Font TH Bold"/>
              </a:rPr>
              <a:t>N soldiers</a:t>
            </a:r>
          </a:p>
        </p:txBody>
      </p:sp>
      <p:sp>
        <p:nvSpPr>
          <p:cNvPr name="TextBox 12" id="12"/>
          <p:cNvSpPr txBox="true"/>
          <p:nvPr/>
        </p:nvSpPr>
        <p:spPr>
          <a:xfrm rot="0">
            <a:off x="14135837" y="599653"/>
            <a:ext cx="1609241" cy="1026260"/>
          </a:xfrm>
          <a:prstGeom prst="rect">
            <a:avLst/>
          </a:prstGeom>
        </p:spPr>
        <p:txBody>
          <a:bodyPr anchor="t" rtlCol="false" tIns="0" lIns="0" bIns="0" rIns="0">
            <a:spAutoFit/>
          </a:bodyPr>
          <a:lstStyle/>
          <a:p>
            <a:pPr algn="ctr">
              <a:lnSpc>
                <a:spcPts val="4165"/>
              </a:lnSpc>
            </a:pPr>
            <a:r>
              <a:rPr lang="en-US" sz="2975">
                <a:solidFill>
                  <a:srgbClr val="000000"/>
                </a:solidFill>
                <a:latin typeface="Lookpeach Font TH Bold"/>
              </a:rPr>
              <a:t>Winning</a:t>
            </a:r>
          </a:p>
          <a:p>
            <a:pPr algn="ctr">
              <a:lnSpc>
                <a:spcPts val="4165"/>
              </a:lnSpc>
              <a:spcBef>
                <a:spcPct val="0"/>
              </a:spcBef>
            </a:pPr>
            <a:r>
              <a:rPr lang="en-US" sz="2975">
                <a:solidFill>
                  <a:srgbClr val="000000"/>
                </a:solidFill>
                <a:latin typeface="Lookpeach Font TH Bold"/>
              </a:rPr>
              <a:t> Position</a:t>
            </a:r>
          </a:p>
        </p:txBody>
      </p:sp>
      <p:sp>
        <p:nvSpPr>
          <p:cNvPr name="TextBox 13" id="13"/>
          <p:cNvSpPr txBox="true"/>
          <p:nvPr/>
        </p:nvSpPr>
        <p:spPr>
          <a:xfrm rot="0">
            <a:off x="12974297" y="820673"/>
            <a:ext cx="1061273" cy="675857"/>
          </a:xfrm>
          <a:prstGeom prst="rect">
            <a:avLst/>
          </a:prstGeom>
        </p:spPr>
        <p:txBody>
          <a:bodyPr anchor="t" rtlCol="false" tIns="0" lIns="0" bIns="0" rIns="0">
            <a:spAutoFit/>
          </a:bodyPr>
          <a:lstStyle/>
          <a:p>
            <a:pPr algn="ctr">
              <a:lnSpc>
                <a:spcPts val="5679"/>
              </a:lnSpc>
              <a:spcBef>
                <a:spcPct val="0"/>
              </a:spcBef>
            </a:pPr>
            <a:r>
              <a:rPr lang="en-US" sz="4056">
                <a:solidFill>
                  <a:srgbClr val="000000"/>
                </a:solidFill>
                <a:latin typeface="Lookpeach Font TH Bold"/>
              </a:rPr>
              <a:t>W(n)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DAF0b13s4eM</dc:identifier>
  <dcterms:modified xsi:type="dcterms:W3CDTF">2011-08-01T06:04:30Z</dcterms:modified>
  <cp:revision>1</cp:revision>
  <dc:title>Group Project</dc:title>
</cp:coreProperties>
</file>